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90" r:id="rId3"/>
    <p:sldId id="276" r:id="rId4"/>
    <p:sldId id="278" r:id="rId5"/>
    <p:sldId id="281" r:id="rId6"/>
    <p:sldId id="279" r:id="rId7"/>
    <p:sldId id="280" r:id="rId8"/>
    <p:sldId id="259" r:id="rId9"/>
    <p:sldId id="277" r:id="rId10"/>
    <p:sldId id="284" r:id="rId11"/>
    <p:sldId id="286" r:id="rId12"/>
    <p:sldId id="291" r:id="rId13"/>
    <p:sldId id="283" r:id="rId14"/>
    <p:sldId id="282" r:id="rId15"/>
    <p:sldId id="285" r:id="rId16"/>
    <p:sldId id="289" r:id="rId17"/>
    <p:sldId id="288" r:id="rId18"/>
  </p:sldIdLst>
  <p:sldSz cx="9144000" cy="5143500" type="screen16x9"/>
  <p:notesSz cx="6858000" cy="9144000"/>
  <p:embeddedFontLst>
    <p:embeddedFont>
      <p:font typeface="Constantia" pitchFamily="18" charset="0"/>
      <p:regular r:id="rId20"/>
      <p:bold r:id="rId21"/>
      <p:italic r:id="rId22"/>
      <p:boldItalic r:id="rId23"/>
    </p:embeddedFont>
    <p:embeddedFont>
      <p:font typeface="Amatic SC" charset="-79"/>
      <p:regular r:id="rId24"/>
      <p:bold r:id="rId25"/>
    </p:embeddedFont>
    <p:embeddedFont>
      <p:font typeface="Cambria" pitchFamily="18" charset="0"/>
      <p:regular r:id="rId26"/>
      <p:bold r:id="rId27"/>
      <p:italic r:id="rId28"/>
      <p:boldItalic r:id="rId29"/>
    </p:embeddedFont>
    <p:embeddedFont>
      <p:font typeface="Quicksand" charset="0"/>
      <p:regular r:id="rId30"/>
      <p:bold r:id="rId31"/>
    </p:embeddedFont>
    <p:embeddedFont>
      <p:font typeface="Calibri Light" pitchFamily="34" charset="0"/>
      <p:regular r:id="rId32"/>
      <p:italic r:id="rId33"/>
    </p:embeddedFont>
    <p:embeddedFont>
      <p:font typeface="Short Stack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492FA65-9D02-4DBC-A501-9F9680E28027}">
  <a:tblStyle styleId="{0492FA65-9D02-4DBC-A501-9F9680E280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660"/>
  </p:normalViewPr>
  <p:slideViewPr>
    <p:cSldViewPr>
      <p:cViewPr varScale="1">
        <p:scale>
          <a:sx n="111" d="100"/>
          <a:sy n="111" d="100"/>
        </p:scale>
        <p:origin x="-643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48" r:id="rId3"/>
    <p:sldLayoutId id="2147483654" r:id="rId4"/>
    <p:sldLayoutId id="214748365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translate?hl=en&amp;sl=sr&amp;u=http://www.oskirilosavic.edu.rs/&amp;prev=search&amp;pto=aue" TargetMode="External"/><Relationship Id="rId2" Type="http://schemas.openxmlformats.org/officeDocument/2006/relationships/hyperlink" Target="http://www.oskirilosavic.edu.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translate?hl=en&amp;sl=sr&amp;u=http://www.oskirilosavic.edu.rs/&amp;prev=search&amp;pto=aue" TargetMode="External"/><Relationship Id="rId2" Type="http://schemas.openxmlformats.org/officeDocument/2006/relationships/hyperlink" Target="http://www.oskirilosavic.edu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142976" y="1285866"/>
            <a:ext cx="7000924" cy="26432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dirty="0" smtClean="0">
                <a:latin typeface="Constantia" pitchFamily="18" charset="0"/>
              </a:rPr>
              <a:t>Наша школа</a:t>
            </a:r>
            <a:br>
              <a:rPr lang="sr-Cyrl-RS" sz="3200" dirty="0" smtClean="0">
                <a:latin typeface="Constantia" pitchFamily="18" charset="0"/>
              </a:rPr>
            </a:br>
            <a:r>
              <a:rPr lang="sr-Cyrl-RS" sz="3200" dirty="0" smtClean="0">
                <a:latin typeface="Constantia" pitchFamily="18" charset="0"/>
              </a:rPr>
              <a:t>ОШ </a:t>
            </a:r>
            <a:r>
              <a:rPr lang="sr-Cyrl-RS" sz="3200" dirty="0" smtClean="0">
                <a:latin typeface="Constantia" pitchFamily="18" charset="0"/>
              </a:rPr>
              <a:t>“Кирило </a:t>
            </a:r>
            <a:r>
              <a:rPr lang="sr-Cyrl-RS" sz="3200" dirty="0" smtClean="0">
                <a:latin typeface="Constantia" pitchFamily="18" charset="0"/>
              </a:rPr>
              <a:t>Савић”</a:t>
            </a:r>
            <a:br>
              <a:rPr lang="sr-Cyrl-RS" sz="3200" dirty="0" smtClean="0">
                <a:latin typeface="Constantia" pitchFamily="18" charset="0"/>
              </a:rPr>
            </a:br>
            <a:r>
              <a:rPr lang="sr-Cyrl-RS" sz="3200" dirty="0" smtClean="0">
                <a:latin typeface="Constantia" pitchFamily="18" charset="0"/>
              </a:rPr>
              <a:t/>
            </a:r>
            <a:br>
              <a:rPr lang="sr-Cyrl-RS" sz="3200" dirty="0" smtClean="0">
                <a:latin typeface="Constantia" pitchFamily="18" charset="0"/>
              </a:rPr>
            </a:br>
            <a:r>
              <a:rPr lang="sr-Cyrl-RS" sz="3200" dirty="0" smtClean="0">
                <a:latin typeface="Constantia" pitchFamily="18" charset="0"/>
              </a:rPr>
              <a:t/>
            </a:r>
            <a:br>
              <a:rPr lang="sr-Cyrl-RS" sz="3200" dirty="0" smtClean="0">
                <a:latin typeface="Constantia" pitchFamily="18" charset="0"/>
              </a:rPr>
            </a:br>
            <a:r>
              <a:rPr lang="en-GB" sz="3200" dirty="0" smtClean="0">
                <a:latin typeface="Constantia" pitchFamily="18" charset="0"/>
              </a:rPr>
              <a:t>                           </a:t>
            </a:r>
            <a:r>
              <a:rPr lang="en-GB" sz="1600" dirty="0" smtClean="0">
                <a:latin typeface="Constantia" pitchFamily="18" charset="0"/>
              </a:rPr>
              <a:t> </a:t>
            </a:r>
            <a:r>
              <a:rPr lang="sr-Cyrl-RS" sz="1600" dirty="0" smtClean="0">
                <a:latin typeface="Constantia" pitchFamily="18" charset="0"/>
              </a:rPr>
              <a:t>Јована Ристић</a:t>
            </a:r>
            <a:br>
              <a:rPr lang="sr-Cyrl-RS" sz="1600" dirty="0" smtClean="0">
                <a:latin typeface="Constantia" pitchFamily="18" charset="0"/>
              </a:rPr>
            </a:br>
            <a:r>
              <a:rPr lang="en-GB" sz="1600" dirty="0" smtClean="0">
                <a:latin typeface="Constantia" pitchFamily="18" charset="0"/>
              </a:rPr>
              <a:t>                                                                </a:t>
            </a:r>
            <a:r>
              <a:rPr lang="sr-Cyrl-RS" sz="1600" dirty="0" smtClean="0">
                <a:latin typeface="Constantia" pitchFamily="18" charset="0"/>
              </a:rPr>
              <a:t>Ива Пантовић </a:t>
            </a:r>
            <a:r>
              <a:rPr lang="en-GB" sz="1600" dirty="0" smtClean="0">
                <a:latin typeface="Constantia" pitchFamily="18" charset="0"/>
              </a:rPr>
              <a:t>VIII3</a:t>
            </a:r>
            <a:endParaRPr sz="1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flipH="1">
            <a:off x="9715536" y="1257943"/>
            <a:ext cx="214314" cy="99360"/>
          </a:xfrm>
        </p:spPr>
        <p:txBody>
          <a:bodyPr/>
          <a:lstStyle/>
          <a:p>
            <a:endParaRPr lang="en-GB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85720" y="285734"/>
            <a:ext cx="8572560" cy="3857652"/>
          </a:xfrm>
        </p:spPr>
        <p:txBody>
          <a:bodyPr/>
          <a:lstStyle/>
          <a:p>
            <a:r>
              <a:rPr lang="sr-Cyrl-RS" dirty="0" smtClean="0"/>
              <a:t>Обележавамо и Дан школе (26.1.) и Савиндан (27.1.).Уз ово такође имамо и пројекат “Путем знања и вере”.</a:t>
            </a:r>
          </a:p>
          <a:p>
            <a:r>
              <a:rPr lang="sr-Cyrl-RS" dirty="0" smtClean="0"/>
              <a:t>Ове године можда све изгледа другачије али ништа мање лепо.</a:t>
            </a:r>
            <a:endParaRPr lang="sr-Cyrl-RS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http://www.oskirilosavic.edu.rs</a:t>
            </a:r>
          </a:p>
          <a:p>
            <a:pPr>
              <a:buNone/>
            </a:pPr>
            <a:r>
              <a:rPr lang="en-GB" dirty="0" smtClean="0">
                <a:hlinkClick r:id="rId3"/>
              </a:rPr>
              <a:t/>
            </a:r>
            <a:br>
              <a:rPr lang="en-GB" dirty="0" smtClean="0">
                <a:hlinkClick r:id="rId3"/>
              </a:rPr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8" name="Picture 7" descr="141315075_749050549357487_229829908662064877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857502"/>
            <a:ext cx="4286280" cy="1909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72"/>
            <a:ext cx="8215370" cy="855054"/>
          </a:xfrm>
        </p:spPr>
        <p:txBody>
          <a:bodyPr/>
          <a:lstStyle/>
          <a:p>
            <a:r>
              <a:rPr lang="sr-Cyrl-RS" dirty="0" smtClean="0"/>
              <a:t>ЈЕДАН ОД НАЈВЕЋИХ ПРОЈЕКАТА КОЈЕ НАША ШКОЛА РЕАЛИЗУЈЕ ЈЕ САЈАМ ЗДРАВЕ ХРАНЕ: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1327952"/>
            <a:ext cx="8501122" cy="352981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85932"/>
            <a:ext cx="2762913" cy="2357454"/>
          </a:xfrm>
          <a:prstGeom prst="rect">
            <a:avLst/>
          </a:prstGeom>
        </p:spPr>
      </p:pic>
      <p:pic>
        <p:nvPicPr>
          <p:cNvPr id="7" name="Picture 6" descr="images (3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714494"/>
            <a:ext cx="2214578" cy="2500330"/>
          </a:xfrm>
          <a:prstGeom prst="rect">
            <a:avLst/>
          </a:prstGeom>
        </p:spPr>
      </p:pic>
      <p:pic>
        <p:nvPicPr>
          <p:cNvPr id="10" name="Picture 9" descr="141847889_129059182317351_684441884815952097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398" y="1714494"/>
            <a:ext cx="253171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429783" y="662026"/>
            <a:ext cx="214313" cy="550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500048"/>
            <a:ext cx="8001056" cy="3511104"/>
          </a:xfrm>
        </p:spPr>
        <p:txBody>
          <a:bodyPr/>
          <a:lstStyle/>
          <a:p>
            <a:r>
              <a:rPr lang="sr-Cyrl-RS" dirty="0" smtClean="0"/>
              <a:t>Ове године сајам смо организовали на другачији начин уз поштовање</a:t>
            </a:r>
            <a:r>
              <a:rPr lang="en-GB" dirty="0" smtClean="0"/>
              <a:t> </a:t>
            </a:r>
            <a:r>
              <a:rPr lang="sr-Cyrl-RS" dirty="0" smtClean="0"/>
              <a:t>епидемиолошких мера.</a:t>
            </a:r>
          </a:p>
          <a:p>
            <a:r>
              <a:rPr lang="sr-Cyrl-RS" dirty="0" smtClean="0"/>
              <a:t>Посетите и сајт школе и погледајте наше активности:</a:t>
            </a:r>
            <a:r>
              <a:rPr lang="en-GB" dirty="0" smtClean="0">
                <a:hlinkClick r:id="rId2"/>
              </a:rPr>
              <a:t> </a:t>
            </a:r>
            <a:endParaRPr lang="sr-Cyrl-RS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http://www.oskirilosavic.edu.rs</a:t>
            </a:r>
            <a:endParaRPr lang="sr-Cyrl-RS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pPr>
              <a:buNone/>
            </a:pPr>
            <a:r>
              <a:rPr lang="en-GB" dirty="0" smtClean="0">
                <a:hlinkClick r:id="rId3"/>
              </a:rPr>
              <a:t/>
            </a:r>
            <a:br>
              <a:rPr lang="en-GB" dirty="0" smtClean="0">
                <a:hlinkClick r:id="rId3"/>
              </a:rPr>
            </a:br>
            <a:endParaRPr lang="en-GB" dirty="0"/>
          </a:p>
        </p:txBody>
      </p:sp>
      <p:pic>
        <p:nvPicPr>
          <p:cNvPr id="5" name="Picture 4" descr="141330671_725163458197567_808377933249770827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714626"/>
            <a:ext cx="2071702" cy="1614485"/>
          </a:xfrm>
          <a:prstGeom prst="rect">
            <a:avLst/>
          </a:prstGeom>
        </p:spPr>
      </p:pic>
      <p:pic>
        <p:nvPicPr>
          <p:cNvPr id="6" name="Picture 5" descr="141408530_171746010986511_469326197424213421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714626"/>
            <a:ext cx="2071702" cy="1705590"/>
          </a:xfrm>
          <a:prstGeom prst="rect">
            <a:avLst/>
          </a:prstGeom>
        </p:spPr>
      </p:pic>
      <p:pic>
        <p:nvPicPr>
          <p:cNvPr id="7" name="Picture 6" descr="142013191_180892250485365_418912426764242960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2786064"/>
            <a:ext cx="2286016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8375" y="357172"/>
            <a:ext cx="7087200" cy="642942"/>
          </a:xfrm>
        </p:spPr>
        <p:txBody>
          <a:bodyPr/>
          <a:lstStyle/>
          <a:p>
            <a:r>
              <a:rPr lang="sr-Cyrl-RS" dirty="0" smtClean="0">
                <a:latin typeface="+mj-lt"/>
              </a:rPr>
              <a:t>Наша школа има и:</a:t>
            </a:r>
            <a:endParaRPr lang="en-GB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4349" y="1071552"/>
            <a:ext cx="3357586" cy="3214709"/>
          </a:xfrm>
        </p:spPr>
        <p:txBody>
          <a:bodyPr/>
          <a:lstStyle/>
          <a:p>
            <a:endParaRPr lang="sr-Cyrl-RS" dirty="0" smtClean="0"/>
          </a:p>
          <a:p>
            <a:r>
              <a:rPr lang="sr-Cyrl-RS" sz="2000" dirty="0" smtClean="0"/>
              <a:t>Стоматолошку ординацију:</a:t>
            </a:r>
          </a:p>
          <a:p>
            <a:endParaRPr lang="sr-Cyrl-RS" dirty="0" smtClean="0"/>
          </a:p>
          <a:p>
            <a:r>
              <a:rPr lang="sr-Cyrl-RS" sz="2400" dirty="0" smtClean="0"/>
              <a:t>Библиотеку</a:t>
            </a:r>
          </a:p>
          <a:p>
            <a:endParaRPr lang="sr-Cyrl-RS" dirty="0" smtClean="0"/>
          </a:p>
          <a:p>
            <a:r>
              <a:rPr lang="sr-Cyrl-RS" sz="2400" dirty="0" smtClean="0"/>
              <a:t>Халу</a:t>
            </a:r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4357686" y="1142990"/>
            <a:ext cx="3757987" cy="31432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8" name="Picture 7" descr="141465118_862642124575234_55068847180010988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214428"/>
            <a:ext cx="2928958" cy="1278082"/>
          </a:xfrm>
          <a:prstGeom prst="rect">
            <a:avLst/>
          </a:prstGeom>
        </p:spPr>
      </p:pic>
      <p:pic>
        <p:nvPicPr>
          <p:cNvPr id="12" name="Picture 11" descr="images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714626"/>
            <a:ext cx="3000396" cy="141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9572658" y="1428742"/>
            <a:ext cx="142877" cy="5000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00034" y="500048"/>
            <a:ext cx="3968441" cy="3579505"/>
          </a:xfrm>
        </p:spPr>
        <p:txBody>
          <a:bodyPr/>
          <a:lstStyle/>
          <a:p>
            <a:r>
              <a:rPr lang="sr-Cyrl-RS" sz="3200" dirty="0" smtClean="0"/>
              <a:t>Имамо и наш школски хор</a:t>
            </a:r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sz="2800" dirty="0" smtClean="0"/>
              <a:t>А за оне које воле традицију ту је и фолклор</a:t>
            </a:r>
            <a:endParaRPr lang="en-GB" sz="2800" dirty="0" smtClean="0"/>
          </a:p>
          <a:p>
            <a:endParaRPr lang="sr-Cyrl-RS" dirty="0" smtClean="0"/>
          </a:p>
          <a:p>
            <a:endParaRPr lang="sr-Cyrl-R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675572" y="500048"/>
            <a:ext cx="3968393" cy="357950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714362"/>
            <a:ext cx="3329959" cy="1362067"/>
          </a:xfrm>
          <a:prstGeom prst="rect">
            <a:avLst/>
          </a:prstGeom>
        </p:spPr>
      </p:pic>
      <p:pic>
        <p:nvPicPr>
          <p:cNvPr id="9" name="Picture 8" descr="фолклор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786064"/>
            <a:ext cx="3242240" cy="135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286907" y="662026"/>
            <a:ext cx="214313" cy="550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357172"/>
            <a:ext cx="8286808" cy="4786328"/>
          </a:xfrm>
        </p:spPr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5" name="Picture 4" descr="images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571486"/>
            <a:ext cx="3337175" cy="1571636"/>
          </a:xfrm>
          <a:prstGeom prst="rect">
            <a:avLst/>
          </a:prstGeom>
        </p:spPr>
      </p:pic>
      <p:pic>
        <p:nvPicPr>
          <p:cNvPr id="6" name="Picture 5" descr="images (2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642924"/>
            <a:ext cx="3429024" cy="1513961"/>
          </a:xfrm>
          <a:prstGeom prst="rect">
            <a:avLst/>
          </a:prstGeom>
        </p:spPr>
      </p:pic>
      <p:pic>
        <p:nvPicPr>
          <p:cNvPr id="8" name="Picture 7" descr="images (4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342298"/>
            <a:ext cx="3429024" cy="1896182"/>
          </a:xfrm>
          <a:prstGeom prst="rect">
            <a:avLst/>
          </a:prstGeom>
        </p:spPr>
      </p:pic>
      <p:pic>
        <p:nvPicPr>
          <p:cNvPr id="12" name="Picture 11" descr="vatrogasci_peh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2421145"/>
            <a:ext cx="3471866" cy="200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429783" y="662026"/>
            <a:ext cx="142875" cy="550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500048"/>
            <a:ext cx="8143932" cy="3786214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</a:t>
            </a:r>
            <a:r>
              <a:rPr lang="sr-Cyrl-RS" dirty="0" smtClean="0"/>
              <a:t>Наше </a:t>
            </a:r>
            <a:r>
              <a:rPr lang="sr-Cyrl-RS" dirty="0" smtClean="0"/>
              <a:t>одељење и генерација ове године завршава основну </a:t>
            </a:r>
            <a:r>
              <a:rPr lang="sr-Cyrl-RS" dirty="0" smtClean="0"/>
              <a:t>школу!</a:t>
            </a:r>
            <a:r>
              <a:rPr lang="en-GB" dirty="0" smtClean="0"/>
              <a:t> </a:t>
            </a:r>
            <a:r>
              <a:rPr lang="sr-Cyrl-RS" dirty="0" smtClean="0"/>
              <a:t>Уживали </a:t>
            </a:r>
            <a:r>
              <a:rPr lang="sr-Cyrl-RS" dirty="0" smtClean="0"/>
              <a:t>смо у свему што нам је школа </a:t>
            </a:r>
            <a:r>
              <a:rPr lang="sr-Cyrl-RS" dirty="0" smtClean="0"/>
              <a:t>пружила.</a:t>
            </a:r>
            <a:r>
              <a:rPr lang="en-GB" dirty="0" smtClean="0"/>
              <a:t> </a:t>
            </a:r>
            <a:r>
              <a:rPr lang="sr-Cyrl-RS" dirty="0" smtClean="0"/>
              <a:t>Расли </a:t>
            </a:r>
            <a:r>
              <a:rPr lang="sr-Cyrl-RS" dirty="0" smtClean="0"/>
              <a:t>смо заједно са њом</a:t>
            </a:r>
            <a:r>
              <a:rPr lang="sr-Cyrl-RS" dirty="0" smtClean="0"/>
              <a:t>,</a:t>
            </a:r>
            <a:r>
              <a:rPr lang="en-GB" dirty="0" smtClean="0"/>
              <a:t> </a:t>
            </a:r>
            <a:r>
              <a:rPr lang="sr-Cyrl-RS" dirty="0" smtClean="0"/>
              <a:t>ми </a:t>
            </a:r>
            <a:r>
              <a:rPr lang="sr-Cyrl-RS" dirty="0" smtClean="0"/>
              <a:t>смо све више сазнавали</a:t>
            </a:r>
            <a:r>
              <a:rPr lang="sr-Cyrl-RS" dirty="0" smtClean="0"/>
              <a:t>,</a:t>
            </a:r>
            <a:r>
              <a:rPr lang="en-GB" dirty="0" smtClean="0"/>
              <a:t> </a:t>
            </a:r>
            <a:r>
              <a:rPr lang="sr-Cyrl-RS" dirty="0" smtClean="0"/>
              <a:t>а </a:t>
            </a:r>
            <a:r>
              <a:rPr lang="sr-Cyrl-RS" dirty="0" smtClean="0"/>
              <a:t>она је постајала све савременија!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Ово смо ми – а овако изгледа наша новогодишња честитка:</a:t>
            </a:r>
          </a:p>
          <a:p>
            <a:pPr>
              <a:buNone/>
            </a:pPr>
            <a:r>
              <a:rPr lang="en-GB" dirty="0" smtClean="0"/>
              <a:t>https://youtu.be/NU2Amhy7hwg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58" y="1142990"/>
            <a:ext cx="71439" cy="21431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357172"/>
            <a:ext cx="7758417" cy="4000528"/>
          </a:xfrm>
        </p:spPr>
        <p:txBody>
          <a:bodyPr/>
          <a:lstStyle/>
          <a:p>
            <a:r>
              <a:rPr lang="sr-Cyrl-RS" sz="2200" dirty="0" smtClean="0">
                <a:solidFill>
                  <a:schemeClr val="tx1">
                    <a:lumMod val="75000"/>
                  </a:schemeClr>
                </a:solidFill>
              </a:rPr>
              <a:t>Наша школа је по много чему посебна! Уз добре пројекте и подршку наставника уживали смо у креативности,дружењу и напредовању!Надамо се да ће и следеће генерације волети своју школу и да ће је достојанствено чувати.</a:t>
            </a:r>
            <a:endParaRPr lang="en-GB" sz="2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6" name="Picture 5" descr="141133567_322720945744312_16197822511689307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500312"/>
            <a:ext cx="2942900" cy="1666877"/>
          </a:xfrm>
          <a:prstGeom prst="rect">
            <a:avLst/>
          </a:prstGeom>
        </p:spPr>
      </p:pic>
      <p:pic>
        <p:nvPicPr>
          <p:cNvPr id="7" name="Picture 6" descr="142194128_411151496768228_798342329396122595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500312"/>
            <a:ext cx="3000396" cy="173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2910" y="285734"/>
            <a:ext cx="7786742" cy="571504"/>
          </a:xfrm>
        </p:spPr>
        <p:txBody>
          <a:bodyPr/>
          <a:lstStyle/>
          <a:p>
            <a:r>
              <a:rPr lang="sr-Cyrl-RS" sz="3600" dirty="0" smtClean="0">
                <a:latin typeface="Cambria" pitchFamily="18" charset="0"/>
                <a:ea typeface="Cambria" pitchFamily="18" charset="0"/>
              </a:rPr>
              <a:t>ИСТОРИЈАТ ШКОЛЕ:</a:t>
            </a:r>
            <a:endParaRPr lang="en-GB" sz="3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57158" y="1000114"/>
            <a:ext cx="8429684" cy="3357586"/>
          </a:xfrm>
        </p:spPr>
        <p:txBody>
          <a:bodyPr/>
          <a:lstStyle/>
          <a:p>
            <a:r>
              <a:rPr lang="sr-Cyrl-RS" sz="2200" dirty="0" smtClean="0"/>
              <a:t>Изградња школе почела је </a:t>
            </a:r>
            <a:r>
              <a:rPr lang="sr-Cyrl-RS" sz="2200" dirty="0" smtClean="0"/>
              <a:t>1987</a:t>
            </a:r>
            <a:r>
              <a:rPr lang="en-GB" sz="2200" dirty="0" smtClean="0"/>
              <a:t>.</a:t>
            </a:r>
            <a:r>
              <a:rPr lang="sr-Cyrl-RS" sz="2200" dirty="0" smtClean="0"/>
              <a:t> </a:t>
            </a:r>
            <a:r>
              <a:rPr lang="sr-Cyrl-RS" sz="2200" dirty="0" smtClean="0"/>
              <a:t>године</a:t>
            </a:r>
          </a:p>
          <a:p>
            <a:r>
              <a:rPr lang="sr-Cyrl-RS" sz="2200" dirty="0" smtClean="0"/>
              <a:t>Први назив школе био је ОШ “Црњево”</a:t>
            </a:r>
          </a:p>
          <a:p>
            <a:r>
              <a:rPr lang="sr-Cyrl-RS" sz="2200" dirty="0" smtClean="0"/>
              <a:t>Име је променила школске године 1997/98. у ОШ “Кирило Савић”</a:t>
            </a:r>
          </a:p>
          <a:p>
            <a:r>
              <a:rPr lang="sr-Cyrl-RS" sz="2200" dirty="0" smtClean="0"/>
              <a:t>У састав школе улазе издвојена одељења из Лука,Осонице и </a:t>
            </a:r>
            <a:r>
              <a:rPr lang="sr-Cyrl-RS" sz="2200" dirty="0" smtClean="0"/>
              <a:t>Будожеље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кии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374" y="1327952"/>
            <a:ext cx="7901343" cy="2683200"/>
          </a:xfrm>
        </p:spPr>
        <p:txBody>
          <a:bodyPr/>
          <a:lstStyle/>
          <a:p>
            <a:r>
              <a:rPr lang="sr-Cyrl-RS" dirty="0" smtClean="0"/>
              <a:t>                                                                        </a:t>
            </a:r>
          </a:p>
          <a:p>
            <a:r>
              <a:rPr lang="sr-Cyrl-RS" dirty="0" smtClean="0"/>
              <a:t>                                                                        </a:t>
            </a:r>
          </a:p>
          <a:p>
            <a:r>
              <a:rPr lang="sr-Cyrl-RS" dirty="0" smtClean="0"/>
              <a:t>                                                                      Наша школа </a:t>
            </a:r>
          </a:p>
          <a:p>
            <a:r>
              <a:rPr lang="sr-Cyrl-RS" dirty="0" smtClean="0"/>
              <a:t>                                                                           некада</a:t>
            </a:r>
          </a:p>
          <a:p>
            <a:r>
              <a:rPr lang="sr-Cyrl-RS" dirty="0" smtClean="0"/>
              <a:t>                                                                         </a:t>
            </a:r>
          </a:p>
          <a:p>
            <a:pPr algn="ctr"/>
            <a:r>
              <a:rPr lang="sr-Cyrl-RS" sz="1800" dirty="0" smtClean="0"/>
              <a:t>                                                      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r-Cyrl-R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5" name="Picture 4" descr="шко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72"/>
            <a:ext cx="623525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72"/>
            <a:ext cx="7786742" cy="571504"/>
          </a:xfrm>
        </p:spPr>
        <p:txBody>
          <a:bodyPr/>
          <a:lstStyle/>
          <a:p>
            <a:r>
              <a:rPr lang="sr-Cyrl-RS" b="0" dirty="0" smtClean="0">
                <a:latin typeface="Calibri Light" pitchFamily="34" charset="0"/>
                <a:cs typeface="Calibri Light" pitchFamily="34" charset="0"/>
              </a:rPr>
              <a:t>А ОВО ЈЕ НАША ШКОЛА ДАНАС:</a:t>
            </a:r>
            <a:endParaRPr lang="en-GB" b="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071552"/>
            <a:ext cx="7544103" cy="31432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pic>
        <p:nvPicPr>
          <p:cNvPr id="6" name="Picture 5" descr="школа4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42990"/>
            <a:ext cx="6429420" cy="3034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214296"/>
            <a:ext cx="8072494" cy="785818"/>
          </a:xfrm>
        </p:spPr>
        <p:txBody>
          <a:bodyPr/>
          <a:lstStyle/>
          <a:p>
            <a:r>
              <a:rPr lang="sr-Cyrl-RS" dirty="0" smtClean="0">
                <a:latin typeface="Calibri Light" pitchFamily="34" charset="0"/>
                <a:cs typeface="Calibri Light" pitchFamily="34" charset="0"/>
              </a:rPr>
              <a:t>Морамо и напоменути специфичности које красе нашу школу...А то су наша издвојена одељења:</a:t>
            </a:r>
            <a:endParaRPr lang="en-GB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000114"/>
            <a:ext cx="3968441" cy="414338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675572" y="1404152"/>
            <a:ext cx="4111269" cy="3310737"/>
          </a:xfrm>
        </p:spPr>
        <p:txBody>
          <a:bodyPr/>
          <a:lstStyle/>
          <a:p>
            <a:pPr>
              <a:buNone/>
            </a:pPr>
            <a:r>
              <a:rPr lang="sr-Cyrl-RS" sz="2800" dirty="0" smtClean="0"/>
              <a:t>-ИО Осоница</a:t>
            </a:r>
          </a:p>
          <a:p>
            <a:pPr>
              <a:buNone/>
            </a:pPr>
            <a:endParaRPr lang="sr-Cyrl-RS" sz="2800" dirty="0" smtClean="0"/>
          </a:p>
          <a:p>
            <a:pPr>
              <a:buNone/>
            </a:pPr>
            <a:r>
              <a:rPr lang="sr-Cyrl-RS" sz="2800" dirty="0" smtClean="0"/>
              <a:t>-ИО Будожеља</a:t>
            </a: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-</a:t>
            </a:r>
            <a:r>
              <a:rPr lang="sr-Cyrl-RS" sz="2800" dirty="0" smtClean="0"/>
              <a:t>ИО Луке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pic>
        <p:nvPicPr>
          <p:cNvPr id="7" name="Picture 6" descr="школа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71552"/>
            <a:ext cx="3071834" cy="1285884"/>
          </a:xfrm>
          <a:prstGeom prst="rect">
            <a:avLst/>
          </a:prstGeom>
        </p:spPr>
      </p:pic>
      <p:pic>
        <p:nvPicPr>
          <p:cNvPr id="8" name="Picture 7" descr="школа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500312"/>
            <a:ext cx="3228980" cy="1214446"/>
          </a:xfrm>
          <a:prstGeom prst="rect">
            <a:avLst/>
          </a:prstGeom>
        </p:spPr>
      </p:pic>
      <p:pic>
        <p:nvPicPr>
          <p:cNvPr id="9" name="Picture 8" descr="škola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857634"/>
            <a:ext cx="3286148" cy="971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84" y="357172"/>
            <a:ext cx="142876" cy="6429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357172"/>
            <a:ext cx="8572560" cy="4214842"/>
          </a:xfrm>
        </p:spPr>
        <p:txBody>
          <a:bodyPr/>
          <a:lstStyle/>
          <a:p>
            <a:r>
              <a:rPr lang="ru-RU" dirty="0" smtClean="0"/>
              <a:t>У овој школској години наставу похађа 650 ученика.</a:t>
            </a:r>
          </a:p>
          <a:p>
            <a:r>
              <a:rPr lang="ru-RU" dirty="0" smtClean="0"/>
              <a:t>Поносимо се нашим ученицима који су постизали сјајне резултате на такмичењима.</a:t>
            </a:r>
          </a:p>
          <a:p>
            <a:r>
              <a:rPr lang="ru-RU" dirty="0" smtClean="0"/>
              <a:t>Било је ту републичких и међународних успеха (Балканијаде</a:t>
            </a:r>
            <a:r>
              <a:rPr lang="ru-RU" dirty="0" smtClean="0"/>
              <a:t>).</a:t>
            </a:r>
            <a:endParaRPr lang="en-GB" dirty="0"/>
          </a:p>
        </p:txBody>
      </p:sp>
      <p:pic>
        <p:nvPicPr>
          <p:cNvPr id="4" name="Picture 3" descr="успе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71750"/>
            <a:ext cx="3952425" cy="1819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72660" y="662026"/>
            <a:ext cx="428628" cy="550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8596" y="357172"/>
            <a:ext cx="8215370" cy="3929090"/>
          </a:xfrm>
        </p:spPr>
        <p:txBody>
          <a:bodyPr/>
          <a:lstStyle/>
          <a:p>
            <a:r>
              <a:rPr lang="sr-Cyrl-RS" dirty="0" smtClean="0"/>
              <a:t>Награђивање успешних ученика:</a:t>
            </a:r>
            <a:endParaRPr lang="en-GB" dirty="0"/>
          </a:p>
        </p:txBody>
      </p:sp>
      <p:pic>
        <p:nvPicPr>
          <p:cNvPr id="6" name="Picture 5" descr="уцхепх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14428"/>
            <a:ext cx="7286676" cy="28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Морамо поменути да наша школа организује разне пројекте: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596" y="1404152"/>
            <a:ext cx="4039879" cy="32392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786314" y="1428742"/>
            <a:ext cx="3440100" cy="3096423"/>
          </a:xfrm>
        </p:spPr>
        <p:txBody>
          <a:bodyPr/>
          <a:lstStyle/>
          <a:p>
            <a:r>
              <a:rPr lang="sr-Cyrl-RS" sz="2400" dirty="0" smtClean="0"/>
              <a:t>-Дан језика у нашој школи</a:t>
            </a:r>
          </a:p>
          <a:p>
            <a:endParaRPr lang="sr-Cyrl-RS" dirty="0" smtClean="0"/>
          </a:p>
          <a:p>
            <a:r>
              <a:rPr lang="sr-Cyrl-RS" sz="2400" dirty="0" smtClean="0"/>
              <a:t>Вежбајмо заједно</a:t>
            </a:r>
            <a:endParaRPr lang="sr-Cyrl-RS" dirty="0" smtClean="0"/>
          </a:p>
        </p:txBody>
      </p:sp>
      <p:pic>
        <p:nvPicPr>
          <p:cNvPr id="8" name="Picture 7" descr="141348734_2898505407141702_118629628240212057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500180"/>
            <a:ext cx="2934750" cy="1357322"/>
          </a:xfrm>
          <a:prstGeom prst="rect">
            <a:avLst/>
          </a:prstGeom>
        </p:spPr>
      </p:pic>
      <p:pic>
        <p:nvPicPr>
          <p:cNvPr id="10" name="Picture 9" descr="images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000378"/>
            <a:ext cx="3071834" cy="147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H="1">
            <a:off x="9929850" y="714362"/>
            <a:ext cx="2100027" cy="550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8596" y="571486"/>
            <a:ext cx="4039879" cy="3643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643438" y="571486"/>
            <a:ext cx="4071966" cy="3643338"/>
          </a:xfrm>
        </p:spPr>
        <p:txBody>
          <a:bodyPr/>
          <a:lstStyle/>
          <a:p>
            <a:r>
              <a:rPr lang="sr-Cyrl-RS" sz="2400" dirty="0" smtClean="0"/>
              <a:t>Новогодишњи сајам са маскембалом</a:t>
            </a:r>
          </a:p>
          <a:p>
            <a:endParaRPr lang="sr-Cyrl-RS" sz="2400" dirty="0" smtClean="0"/>
          </a:p>
          <a:p>
            <a:endParaRPr lang="sr-Cyrl-RS" sz="2400" dirty="0" smtClean="0"/>
          </a:p>
          <a:p>
            <a:r>
              <a:rPr lang="sr-Cyrl-RS" sz="2400" dirty="0" smtClean="0"/>
              <a:t>Такође и светски дан заштите животне средине</a:t>
            </a:r>
          </a:p>
        </p:txBody>
      </p:sp>
      <p:pic>
        <p:nvPicPr>
          <p:cNvPr id="8" name="Picture 7" descr="сдз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714626"/>
            <a:ext cx="3500462" cy="1409700"/>
          </a:xfrm>
          <a:prstGeom prst="rect">
            <a:avLst/>
          </a:prstGeom>
        </p:spPr>
      </p:pic>
      <p:pic>
        <p:nvPicPr>
          <p:cNvPr id="10" name="Picture 9" descr="142188088_130679898878333_422774548852397047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27757"/>
            <a:ext cx="3214710" cy="148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343</Words>
  <PresentationFormat>On-screen Show (16:9)</PresentationFormat>
  <Paragraphs>71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Constantia</vt:lpstr>
      <vt:lpstr>Amatic SC</vt:lpstr>
      <vt:lpstr>Cambria</vt:lpstr>
      <vt:lpstr>Quicksand</vt:lpstr>
      <vt:lpstr>Calibri Light</vt:lpstr>
      <vt:lpstr>Short Stack</vt:lpstr>
      <vt:lpstr>Knight template</vt:lpstr>
      <vt:lpstr>Наша школа ОШ “Кирило Савић”                               Јована Ристић                                                                 Ива Пантовић VIII3</vt:lpstr>
      <vt:lpstr>ИСТОРИЈАТ ШКОЛЕ:</vt:lpstr>
      <vt:lpstr>кии</vt:lpstr>
      <vt:lpstr>А ОВО ЈЕ НАША ШКОЛА ДАНАС:</vt:lpstr>
      <vt:lpstr>Морамо и напоменути специфичности које красе нашу школу...А то су наша издвојена одељења:</vt:lpstr>
      <vt:lpstr>Slide 6</vt:lpstr>
      <vt:lpstr>Slide 7</vt:lpstr>
      <vt:lpstr>Морамо поменути да наша школа организује разне пројекте:</vt:lpstr>
      <vt:lpstr>Slide 9</vt:lpstr>
      <vt:lpstr>Slide 10</vt:lpstr>
      <vt:lpstr>ЈЕДАН ОД НАЈВЕЋИХ ПРОЈЕКАТА КОЈЕ НАША ШКОЛА РЕАЛИЗУЈЕ ЈЕ САЈАМ ЗДРАВЕ ХРАНЕ:</vt:lpstr>
      <vt:lpstr>Slide 12</vt:lpstr>
      <vt:lpstr>Наша школа има и: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 “Кирило Савић”                               Јована Ристић                                                                 Ива Пантовић VIII3</dc:title>
  <cp:lastModifiedBy>Laptop</cp:lastModifiedBy>
  <cp:revision>32</cp:revision>
  <dcterms:modified xsi:type="dcterms:W3CDTF">2021-01-25T19:15:46Z</dcterms:modified>
</cp:coreProperties>
</file>