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2"/>
  </p:notesMasterIdLst>
  <p:handoutMasterIdLst>
    <p:handoutMasterId r:id="rId13"/>
  </p:handoutMasterIdLst>
  <p:sldIdLst>
    <p:sldId id="256" r:id="rId2"/>
    <p:sldId id="257" r:id="rId3"/>
    <p:sldId id="258" r:id="rId4"/>
    <p:sldId id="259" r:id="rId5"/>
    <p:sldId id="265" r:id="rId6"/>
    <p:sldId id="260" r:id="rId7"/>
    <p:sldId id="261" r:id="rId8"/>
    <p:sldId id="262"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79D75E-4935-4472-8D69-37A1E28C7EE1}" type="datetimeFigureOut">
              <a:rPr lang="en-US" smtClean="0"/>
              <a:t>1/25/2021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39B295-A022-43ED-82C2-59B28C69843C}" type="slidenum">
              <a:rPr lang="en-US" smtClean="0"/>
              <a:t>‹#›</a:t>
            </a:fld>
            <a:endParaRPr lang="en-US"/>
          </a:p>
        </p:txBody>
      </p:sp>
    </p:spTree>
    <p:extLst>
      <p:ext uri="{BB962C8B-B14F-4D97-AF65-F5344CB8AC3E}">
        <p14:creationId xmlns:p14="http://schemas.microsoft.com/office/powerpoint/2010/main" val="3690468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06F5F5-8FF2-4E4B-927C-A0E19E402A93}" type="datetimeFigureOut">
              <a:rPr lang="en-US" smtClean="0"/>
              <a:t>1/25/2021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2BFA3D-629B-4F33-9AB9-BDDB0D452453}" type="slidenum">
              <a:rPr lang="en-US" smtClean="0"/>
              <a:t>‹#›</a:t>
            </a:fld>
            <a:endParaRPr lang="en-US"/>
          </a:p>
        </p:txBody>
      </p:sp>
    </p:spTree>
    <p:extLst>
      <p:ext uri="{BB962C8B-B14F-4D97-AF65-F5344CB8AC3E}">
        <p14:creationId xmlns:p14="http://schemas.microsoft.com/office/powerpoint/2010/main" val="228340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BFA3D-629B-4F33-9AB9-BDDB0D452453}" type="slidenum">
              <a:rPr lang="en-US" smtClean="0"/>
              <a:t>9</a:t>
            </a:fld>
            <a:endParaRPr lang="en-US"/>
          </a:p>
        </p:txBody>
      </p:sp>
    </p:spTree>
    <p:extLst>
      <p:ext uri="{BB962C8B-B14F-4D97-AF65-F5344CB8AC3E}">
        <p14:creationId xmlns:p14="http://schemas.microsoft.com/office/powerpoint/2010/main" val="404190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9A74C99D-7122-4581-9CB2-68769141B9BB}" type="datetimeFigureOut">
              <a:rPr lang="en-US" smtClean="0"/>
              <a:t>1/25/2021</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D5E35D83-7890-4B4C-9774-BDBF783C43A0}"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74C99D-7122-4581-9CB2-68769141B9BB}"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35D83-7890-4B4C-9774-BDBF783C43A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74C99D-7122-4581-9CB2-68769141B9BB}"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D5E35D83-7890-4B4C-9774-BDBF783C43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74C99D-7122-4581-9CB2-68769141B9BB}"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35D83-7890-4B4C-9774-BDBF783C43A0}"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9A74C99D-7122-4581-9CB2-68769141B9BB}" type="datetimeFigureOut">
              <a:rPr lang="en-US" smtClean="0"/>
              <a:t>1/25/2021</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D5E35D83-7890-4B4C-9774-BDBF783C43A0}"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74C99D-7122-4581-9CB2-68769141B9BB}"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35D83-7890-4B4C-9774-BDBF783C43A0}"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74C99D-7122-4581-9CB2-68769141B9BB}" type="datetimeFigureOut">
              <a:rPr lang="en-US" smtClean="0"/>
              <a:t>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E35D83-7890-4B4C-9774-BDBF783C43A0}"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A74C99D-7122-4581-9CB2-68769141B9BB}" type="datetimeFigureOut">
              <a:rPr lang="en-US" smtClean="0"/>
              <a:t>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E35D83-7890-4B4C-9774-BDBF783C43A0}"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A74C99D-7122-4581-9CB2-68769141B9BB}" type="datetimeFigureOut">
              <a:rPr lang="en-US" smtClean="0"/>
              <a:t>1/25/2021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E35D83-7890-4B4C-9774-BDBF783C43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74C99D-7122-4581-9CB2-68769141B9BB}"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D5E35D83-7890-4B4C-9774-BDBF783C43A0}"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74C99D-7122-4581-9CB2-68769141B9BB}"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35D83-7890-4B4C-9774-BDBF783C43A0}"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9A74C99D-7122-4581-9CB2-68769141B9BB}" type="datetimeFigureOut">
              <a:rPr lang="en-US" smtClean="0"/>
              <a:t>1/25/2021</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D5E35D83-7890-4B4C-9774-BDBF783C43A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4800600"/>
            <a:ext cx="3581400" cy="1828800"/>
          </a:xfrm>
        </p:spPr>
        <p:txBody>
          <a:bodyPr>
            <a:normAutofit/>
          </a:bodyPr>
          <a:lstStyle/>
          <a:p>
            <a:r>
              <a:rPr lang="sr-Cyrl-CS" sz="2400" dirty="0" smtClean="0"/>
              <a:t>Ана Јоковић 8-3</a:t>
            </a:r>
          </a:p>
          <a:p>
            <a:r>
              <a:rPr lang="sr-Cyrl-CS" sz="2400" dirty="0" smtClean="0"/>
              <a:t>Ивана Громовић 8-3 </a:t>
            </a:r>
            <a:endParaRPr lang="en-US" sz="2400" dirty="0"/>
          </a:p>
        </p:txBody>
      </p:sp>
      <p:sp>
        <p:nvSpPr>
          <p:cNvPr id="2" name="Title 1"/>
          <p:cNvSpPr>
            <a:spLocks noGrp="1"/>
          </p:cNvSpPr>
          <p:nvPr>
            <p:ph type="title"/>
          </p:nvPr>
        </p:nvSpPr>
        <p:spPr/>
        <p:txBody>
          <a:bodyPr/>
          <a:lstStyle/>
          <a:p>
            <a:pPr algn="ctr"/>
            <a:r>
              <a:rPr lang="sr-Cyrl-CS" sz="8000" dirty="0" smtClean="0">
                <a:latin typeface="Book Antiqua" pitchFamily="18" charset="0"/>
              </a:rPr>
              <a:t>СВЕТИ САВА</a:t>
            </a:r>
            <a:endParaRPr lang="en-US" sz="8000" dirty="0">
              <a:latin typeface="Book Antiqua" pitchFamily="18" charset="0"/>
            </a:endParaRPr>
          </a:p>
        </p:txBody>
      </p:sp>
    </p:spTree>
    <p:extLst>
      <p:ext uri="{BB962C8B-B14F-4D97-AF65-F5344CB8AC3E}">
        <p14:creationId xmlns:p14="http://schemas.microsoft.com/office/powerpoint/2010/main" val="21251679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9982200" cy="4407408"/>
          </a:xfrm>
        </p:spPr>
        <p:txBody>
          <a:bodyPr>
            <a:noAutofit/>
          </a:bodyPr>
          <a:lstStyle/>
          <a:p>
            <a:pPr marL="45720" indent="0" algn="ctr">
              <a:buNone/>
            </a:pPr>
            <a:r>
              <a:rPr lang="ru-RU" sz="1800" dirty="0"/>
              <a:t>Момчило </a:t>
            </a:r>
            <a:r>
              <a:rPr lang="ru-RU" sz="1800" dirty="0" smtClean="0"/>
              <a:t>Тешић</a:t>
            </a:r>
          </a:p>
          <a:p>
            <a:pPr marL="45720" indent="0" algn="ctr">
              <a:buNone/>
            </a:pPr>
            <a:r>
              <a:rPr lang="ru-RU" sz="1800" dirty="0" smtClean="0"/>
              <a:t>Светом </a:t>
            </a:r>
            <a:r>
              <a:rPr lang="ru-RU" sz="1800" dirty="0"/>
              <a:t>Сави </a:t>
            </a:r>
          </a:p>
          <a:p>
            <a:pPr marL="45720" indent="0" algn="ctr">
              <a:buNone/>
            </a:pPr>
            <a:r>
              <a:rPr lang="ru-RU" sz="1800" dirty="0" smtClean="0"/>
              <a:t>Свети </a:t>
            </a:r>
            <a:r>
              <a:rPr lang="ru-RU" sz="1800" dirty="0"/>
              <a:t>Саво, наша славо,</a:t>
            </a:r>
          </a:p>
          <a:p>
            <a:pPr marL="45720" indent="0" algn="ctr">
              <a:buNone/>
            </a:pPr>
            <a:r>
              <a:rPr lang="ru-RU" sz="1800" dirty="0"/>
              <a:t>Ти си увек наша нада,</a:t>
            </a:r>
          </a:p>
          <a:p>
            <a:pPr marL="45720" indent="0" algn="ctr">
              <a:buNone/>
            </a:pPr>
            <a:r>
              <a:rPr lang="ru-RU" sz="1800" dirty="0"/>
              <a:t>па и онда кад највише</a:t>
            </a:r>
          </a:p>
          <a:p>
            <a:pPr marL="45720" indent="0" algn="ctr">
              <a:buNone/>
            </a:pPr>
            <a:r>
              <a:rPr lang="ru-RU" sz="1800" dirty="0"/>
              <a:t>Твоја српска црква страда.</a:t>
            </a:r>
          </a:p>
          <a:p>
            <a:pPr marL="45720" indent="0" algn="ctr">
              <a:buNone/>
            </a:pPr>
            <a:endParaRPr lang="ru-RU" sz="1800" dirty="0"/>
          </a:p>
          <a:p>
            <a:pPr marL="45720" indent="0" algn="ctr">
              <a:buNone/>
            </a:pPr>
            <a:r>
              <a:rPr lang="ru-RU" sz="1800" dirty="0"/>
              <a:t>Вера наша, Црква наша</a:t>
            </a:r>
          </a:p>
          <a:p>
            <a:pPr marL="45720" indent="0" algn="ctr">
              <a:buNone/>
            </a:pPr>
            <a:r>
              <a:rPr lang="ru-RU" sz="1800" dirty="0"/>
              <a:t>остала је увек иста-</a:t>
            </a:r>
          </a:p>
          <a:p>
            <a:pPr marL="45720" indent="0" algn="ctr">
              <a:buNone/>
            </a:pPr>
            <a:r>
              <a:rPr lang="ru-RU" sz="1800" dirty="0"/>
              <a:t>она учи људе добру,</a:t>
            </a:r>
          </a:p>
          <a:p>
            <a:pPr marL="45720" indent="0" algn="ctr">
              <a:buNone/>
            </a:pPr>
            <a:r>
              <a:rPr lang="ru-RU" sz="1800" dirty="0"/>
              <a:t>верно служи Бога Христа.</a:t>
            </a:r>
          </a:p>
          <a:p>
            <a:pPr marL="45720" indent="0" algn="ctr">
              <a:buNone/>
            </a:pPr>
            <a:endParaRPr lang="ru-RU" sz="1800" dirty="0"/>
          </a:p>
          <a:p>
            <a:pPr marL="45720" indent="0" algn="ctr">
              <a:buNone/>
            </a:pPr>
            <a:r>
              <a:rPr lang="ru-RU" sz="1800" dirty="0"/>
              <a:t>И Срби су Твоји исти-</a:t>
            </a:r>
          </a:p>
          <a:p>
            <a:pPr marL="45720" indent="0" algn="ctr">
              <a:buNone/>
            </a:pPr>
            <a:r>
              <a:rPr lang="ru-RU" sz="1800" dirty="0"/>
              <a:t>Тебе славе, Тебе воле,</a:t>
            </a:r>
          </a:p>
          <a:p>
            <a:pPr marL="45720" indent="0" algn="ctr">
              <a:buNone/>
            </a:pPr>
            <a:r>
              <a:rPr lang="ru-RU" sz="1800" dirty="0"/>
              <a:t>и Господа свога служе</a:t>
            </a:r>
          </a:p>
          <a:p>
            <a:pPr marL="45720" indent="0" algn="ctr">
              <a:buNone/>
            </a:pPr>
            <a:r>
              <a:rPr lang="ru-RU" sz="1800" dirty="0"/>
              <a:t>и Њему се увек моле.</a:t>
            </a:r>
            <a:endParaRPr lang="en-US" sz="1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1552" y="1676400"/>
            <a:ext cx="1790802" cy="5011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06573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barn(inVertical)">
                                      <p:cBhvr>
                                        <p:cTn id="25" dur="500"/>
                                        <p:tgtEl>
                                          <p:spTgt spid="3">
                                            <p:txEl>
                                              <p:pRg st="7" end="7"/>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barn(inVertical)">
                                      <p:cBhvr>
                                        <p:cTn id="28" dur="500"/>
                                        <p:tgtEl>
                                          <p:spTgt spid="3">
                                            <p:txEl>
                                              <p:pRg st="8" end="8"/>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barn(inVertical)">
                                      <p:cBhvr>
                                        <p:cTn id="31" dur="500"/>
                                        <p:tgtEl>
                                          <p:spTgt spid="3">
                                            <p:txEl>
                                              <p:pRg st="9" end="9"/>
                                            </p:tx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barn(inVertical)">
                                      <p:cBhvr>
                                        <p:cTn id="34" dur="500"/>
                                        <p:tgtEl>
                                          <p:spTgt spid="3">
                                            <p:txEl>
                                              <p:pRg st="10" end="10"/>
                                            </p:txEl>
                                          </p:spTgt>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barn(inVertical)">
                                      <p:cBhvr>
                                        <p:cTn id="37" dur="500"/>
                                        <p:tgtEl>
                                          <p:spTgt spid="3">
                                            <p:txEl>
                                              <p:pRg st="12" end="12"/>
                                            </p:txEl>
                                          </p:spTgt>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
                                            <p:txEl>
                                              <p:pRg st="13" end="13"/>
                                            </p:txEl>
                                          </p:spTgt>
                                        </p:tgtEl>
                                        <p:attrNameLst>
                                          <p:attrName>style.visibility</p:attrName>
                                        </p:attrNameLst>
                                      </p:cBhvr>
                                      <p:to>
                                        <p:strVal val="visible"/>
                                      </p:to>
                                    </p:set>
                                    <p:animEffect transition="in" filter="barn(inVertical)">
                                      <p:cBhvr>
                                        <p:cTn id="40" dur="500"/>
                                        <p:tgtEl>
                                          <p:spTgt spid="3">
                                            <p:txEl>
                                              <p:pRg st="13" end="13"/>
                                            </p:txEl>
                                          </p:spTgt>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animEffect transition="in" filter="barn(inVertical)">
                                      <p:cBhvr>
                                        <p:cTn id="43" dur="500"/>
                                        <p:tgtEl>
                                          <p:spTgt spid="3">
                                            <p:txEl>
                                              <p:pRg st="14" end="14"/>
                                            </p:txEl>
                                          </p:spTgt>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3">
                                            <p:txEl>
                                              <p:pRg st="15" end="15"/>
                                            </p:txEl>
                                          </p:spTgt>
                                        </p:tgtEl>
                                        <p:attrNameLst>
                                          <p:attrName>style.visibility</p:attrName>
                                        </p:attrNameLst>
                                      </p:cBhvr>
                                      <p:to>
                                        <p:strVal val="visible"/>
                                      </p:to>
                                    </p:set>
                                    <p:animEffect transition="in" filter="barn(inVertical)">
                                      <p:cBhvr>
                                        <p:cTn id="46" dur="500"/>
                                        <p:tgtEl>
                                          <p:spTgt spid="3">
                                            <p:txEl>
                                              <p:pRg st="15" end="15"/>
                                            </p:txEl>
                                          </p:spTgt>
                                        </p:tgtEl>
                                      </p:cBhvr>
                                    </p:animEffect>
                                  </p:childTnLst>
                                </p:cTn>
                              </p:par>
                            </p:childTnLst>
                          </p:cTn>
                        </p:par>
                        <p:par>
                          <p:cTn id="47" fill="hold">
                            <p:stCondLst>
                              <p:cond delay="500"/>
                            </p:stCondLst>
                            <p:childTnLst>
                              <p:par>
                                <p:cTn id="48" presetID="22" presetClass="entr" presetSubtype="4" fill="hold" nodeType="afterEffect">
                                  <p:stCondLst>
                                    <p:cond delay="0"/>
                                  </p:stCondLst>
                                  <p:childTnLst>
                                    <p:set>
                                      <p:cBhvr>
                                        <p:cTn id="49" dur="1" fill="hold">
                                          <p:stCondLst>
                                            <p:cond delay="0"/>
                                          </p:stCondLst>
                                        </p:cTn>
                                        <p:tgtEl>
                                          <p:spTgt spid="6146"/>
                                        </p:tgtEl>
                                        <p:attrNameLst>
                                          <p:attrName>style.visibility</p:attrName>
                                        </p:attrNameLst>
                                      </p:cBhvr>
                                      <p:to>
                                        <p:strVal val="visible"/>
                                      </p:to>
                                    </p:set>
                                    <p:animEffect transition="in" filter="wipe(down)">
                                      <p:cBhvr>
                                        <p:cTn id="5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lgn="ctr">
              <a:buClr>
                <a:srgbClr val="C66951"/>
              </a:buClr>
            </a:pPr>
            <a:r>
              <a:rPr lang="sr-Cyrl-CS" sz="2400" b="1" dirty="0">
                <a:solidFill>
                  <a:schemeClr val="tx1"/>
                </a:solidFill>
              </a:rPr>
              <a:t>Свети Сава </a:t>
            </a:r>
            <a:r>
              <a:rPr lang="sr-Cyrl-CS" sz="2400" dirty="0">
                <a:solidFill>
                  <a:schemeClr val="tx1"/>
                </a:solidFill>
              </a:rPr>
              <a:t>био је српски принц, монах, игуман манастира Студенице, књижевник, дипломата и први архиепископ аутокефалне Српске православне цркве. Рођен је као Растко Немањић, најмлађи син великог жупана Стефана Немање, и брат Вукана и Стефана Првовенчаног.</a:t>
            </a:r>
            <a:endParaRPr lang="en-US" sz="2400" dirty="0"/>
          </a:p>
        </p:txBody>
      </p:sp>
      <p:sp>
        <p:nvSpPr>
          <p:cNvPr id="2" name="Title 1"/>
          <p:cNvSpPr>
            <a:spLocks noGrp="1"/>
          </p:cNvSpPr>
          <p:nvPr>
            <p:ph type="title"/>
          </p:nvPr>
        </p:nvSpPr>
        <p:spPr/>
        <p:txBody>
          <a:bodyPr/>
          <a:lstStyle/>
          <a:p>
            <a:r>
              <a:rPr lang="sr-Cyrl-CS" dirty="0" smtClean="0"/>
              <a:t>Ко је био Свети сава?</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038600"/>
            <a:ext cx="18478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23810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par>
                          <p:cTn id="15" fill="hold">
                            <p:stCondLst>
                              <p:cond delay="500"/>
                            </p:stCondLst>
                            <p:childTnLst>
                              <p:par>
                                <p:cTn id="16" presetID="16" presetClass="entr" presetSubtype="21"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barn(inVertical)">
                                      <p:cBhvr>
                                        <p:cTn id="1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r>
              <a:rPr lang="ru-RU" sz="2400" dirty="0"/>
              <a:t>Kao младић добио је од оца на </a:t>
            </a:r>
            <a:r>
              <a:rPr lang="ru-RU" sz="2400" dirty="0" smtClean="0"/>
              <a:t>управу Захумље. </a:t>
            </a:r>
            <a:r>
              <a:rPr lang="ru-RU" sz="2400" dirty="0"/>
              <a:t>Убрзо 1192. године Растко је побегао на Свету гору и замонашио се у руском манастиру Светог Пантелејмона, где је добио име Сава. Касније је са својим оцем, који се замонашио и добио име Симеон, подигао манастир Хиландар, први и једини српски манастир на Светој гори.</a:t>
            </a: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6673" y="4317294"/>
            <a:ext cx="2057400" cy="2014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26673" y="6331943"/>
            <a:ext cx="2590800" cy="369332"/>
          </a:xfrm>
          <a:prstGeom prst="rect">
            <a:avLst/>
          </a:prstGeom>
          <a:noFill/>
        </p:spPr>
        <p:txBody>
          <a:bodyPr wrap="square" rtlCol="0">
            <a:spAutoFit/>
          </a:bodyPr>
          <a:lstStyle/>
          <a:p>
            <a:r>
              <a:rPr lang="sr-Cyrl-CS" dirty="0" smtClean="0"/>
              <a:t>Манастир Хиландар</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109" y="4299765"/>
            <a:ext cx="3357282" cy="1783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973550" y="6147277"/>
            <a:ext cx="1676400" cy="369332"/>
          </a:xfrm>
          <a:prstGeom prst="rect">
            <a:avLst/>
          </a:prstGeom>
          <a:noFill/>
        </p:spPr>
        <p:txBody>
          <a:bodyPr wrap="square" rtlCol="0">
            <a:spAutoFit/>
          </a:bodyPr>
          <a:lstStyle/>
          <a:p>
            <a:r>
              <a:rPr lang="sr-Cyrl-CS" dirty="0" smtClean="0"/>
              <a:t>Света гора</a:t>
            </a:r>
            <a:endParaRPr lang="en-US" dirty="0"/>
          </a:p>
        </p:txBody>
      </p:sp>
    </p:spTree>
    <p:extLst>
      <p:ext uri="{BB962C8B-B14F-4D97-AF65-F5344CB8AC3E}">
        <p14:creationId xmlns:p14="http://schemas.microsoft.com/office/powerpoint/2010/main" val="20625940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par>
                          <p:cTn id="24" fill="hold">
                            <p:stCondLst>
                              <p:cond delay="500"/>
                            </p:stCondLst>
                            <p:childTnLst>
                              <p:par>
                                <p:cTn id="25" presetID="42"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0"/>
            <a:ext cx="8407893" cy="4407408"/>
          </a:xfrm>
        </p:spPr>
        <p:txBody>
          <a:bodyPr>
            <a:normAutofit lnSpcReduction="10000"/>
          </a:bodyPr>
          <a:lstStyle/>
          <a:p>
            <a:pPr algn="ctr"/>
            <a:r>
              <a:rPr lang="ru-RU" sz="2400" dirty="0"/>
              <a:t>Завештање светог Саве је и дан данас присутно у традицији православне цркве словенских народа. Он је највећи српски просветитељ. Он је човек који је основао манастир Хиландар и који је својом чврстом вером у Бога, веровао и у људе, повезивао их и осветљавао им животне путеве. Значајан је и као писац првог српског Номоканона, Житија Светог Симеона, Студеничког и Хиландарског типика. О њему су написане многобројне песме и народне умотворине, а дан његове смрти, 27. јануар, обележен је као празник свих школа и многих православних верника.</a:t>
            </a:r>
            <a:endParaRPr lang="en-US" sz="2400" dirty="0"/>
          </a:p>
        </p:txBody>
      </p:sp>
      <p:sp>
        <p:nvSpPr>
          <p:cNvPr id="2" name="Title 1"/>
          <p:cNvSpPr>
            <a:spLocks noGrp="1"/>
          </p:cNvSpPr>
          <p:nvPr>
            <p:ph type="title"/>
          </p:nvPr>
        </p:nvSpPr>
        <p:spPr/>
        <p:txBody>
          <a:bodyPr/>
          <a:lstStyle/>
          <a:p>
            <a:r>
              <a:rPr lang="sr-Cyrl-CS" dirty="0" smtClean="0"/>
              <a:t>27. јануар</a:t>
            </a:r>
            <a:endParaRPr lang="en-US" dirty="0"/>
          </a:p>
        </p:txBody>
      </p:sp>
    </p:spTree>
    <p:extLst>
      <p:ext uri="{BB962C8B-B14F-4D97-AF65-F5344CB8AC3E}">
        <p14:creationId xmlns:p14="http://schemas.microsoft.com/office/powerpoint/2010/main" val="24493098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r>
              <a:rPr lang="ru-RU" dirty="0" smtClean="0"/>
              <a:t>Краљ Владислав је пребацио мошти светог Саве у манастир Милешева, негде око 1237. године. </a:t>
            </a:r>
            <a:r>
              <a:rPr lang="ru-RU" dirty="0"/>
              <a:t>Крајем 16. века Турци Османлије су спалили Савине мошти на врачарском насипу у Београду, где се данас налази једна од највећих православних цркава на свету, Храм Светог Саве.</a:t>
            </a:r>
            <a:endParaRPr lang="en-US" dirty="0"/>
          </a:p>
        </p:txBody>
      </p:sp>
      <p:sp>
        <p:nvSpPr>
          <p:cNvPr id="3" name="Title 2"/>
          <p:cNvSpPr>
            <a:spLocks noGrp="1"/>
          </p:cNvSpPr>
          <p:nvPr>
            <p:ph type="title"/>
          </p:nvPr>
        </p:nvSpPr>
        <p:spPr/>
        <p:txBody>
          <a:bodyPr/>
          <a:lstStyle/>
          <a:p>
            <a:r>
              <a:rPr lang="sr-Cyrl-CS" dirty="0" smtClean="0"/>
              <a:t>Храм светог саве</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3505200"/>
            <a:ext cx="3298031" cy="299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53576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500"/>
                                        <p:tgtEl>
                                          <p:spTgt spid="2">
                                            <p:txEl>
                                              <p:pRg st="0" end="0"/>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barn(inVertical)">
                                      <p:cBhvr>
                                        <p:cTn id="1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52600"/>
            <a:ext cx="8407893" cy="4407408"/>
          </a:xfrm>
        </p:spPr>
        <p:txBody>
          <a:bodyPr>
            <a:normAutofit fontScale="92500"/>
          </a:bodyPr>
          <a:lstStyle/>
          <a:p>
            <a:pPr marL="45720" indent="0" algn="ctr">
              <a:buNone/>
            </a:pPr>
            <a:r>
              <a:rPr lang="ru-RU" sz="2800" dirty="0"/>
              <a:t>Свети Сава у просјацима</a:t>
            </a:r>
          </a:p>
          <a:p>
            <a:pPr marL="45720" indent="0">
              <a:buNone/>
            </a:pPr>
            <a:r>
              <a:rPr lang="ru-RU" sz="2400" dirty="0"/>
              <a:t>Преобуче се Свети Сава у просјачко одијело па пође по свијету да окуша људе. Тако дође једном просјаку, који није имао нигђе ништа, под драгим Богом, него је био сав у живој рани, гђе су се били и црви закотили. Кад га Свети Сава замоли да му што удијели, просјак му рече: „Ја ти немам ништа дати до ових црва“, па се маши руком, те извади из ране пуну шаку црва и даде просјаку Сави, јер је знао да не ваља просјака одбити. Свети Сава прими црве, који се у његовој руци претворише у жуте дукате. Он их врати болесноме просјаку, па се за њ помоли Богу и спасе га муке и невоље.</a:t>
            </a:r>
            <a:endParaRPr lang="en-US" sz="2400" dirty="0"/>
          </a:p>
        </p:txBody>
      </p:sp>
      <p:sp>
        <p:nvSpPr>
          <p:cNvPr id="2" name="Title 1"/>
          <p:cNvSpPr>
            <a:spLocks noGrp="1"/>
          </p:cNvSpPr>
          <p:nvPr>
            <p:ph type="title"/>
          </p:nvPr>
        </p:nvSpPr>
        <p:spPr/>
        <p:txBody>
          <a:bodyPr/>
          <a:lstStyle/>
          <a:p>
            <a:r>
              <a:rPr lang="sr-Cyrl-CS" dirty="0" smtClean="0"/>
              <a:t>Народне умотворине о светом сави</a:t>
            </a:r>
            <a:endParaRPr lang="en-US" dirty="0"/>
          </a:p>
        </p:txBody>
      </p:sp>
    </p:spTree>
    <p:extLst>
      <p:ext uri="{BB962C8B-B14F-4D97-AF65-F5344CB8AC3E}">
        <p14:creationId xmlns:p14="http://schemas.microsoft.com/office/powerpoint/2010/main" val="6522456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19070"/>
            <a:ext cx="8915399" cy="4986530"/>
          </a:xfrm>
        </p:spPr>
        <p:txBody>
          <a:bodyPr>
            <a:normAutofit fontScale="92500" lnSpcReduction="20000"/>
          </a:bodyPr>
          <a:lstStyle/>
          <a:p>
            <a:pPr marL="45720" indent="0" algn="ctr">
              <a:buNone/>
            </a:pPr>
            <a:r>
              <a:rPr lang="ru-RU" sz="2800" dirty="0"/>
              <a:t>Свети Сава благословио вино</a:t>
            </a:r>
          </a:p>
          <a:p>
            <a:pPr marL="45720" indent="0">
              <a:buNone/>
            </a:pPr>
            <a:r>
              <a:rPr lang="ru-RU" sz="2200" dirty="0"/>
              <a:t>У оно вријеме, кад је Свети Саво по земљи ходао, упути се десет надничара да беру виноград. Кад дођу у виноград </a:t>
            </a:r>
            <a:r>
              <a:rPr lang="ru-RU" sz="2200" dirty="0" smtClean="0"/>
              <a:t>рећи ће </a:t>
            </a:r>
            <a:r>
              <a:rPr lang="ru-RU" sz="2200" dirty="0"/>
              <a:t>старјешина: „Е, добри људи, јесмо ли сви на окупу?“ Онда почне бројати једног по једног, а себе не уброји; И други су бројали исто тако, па опет увијек девет па девет. Не знајући шта ће, пођу путем да питају кога за изгубљеног друга. По срећи срету Светог Саву. „За Бога, свештениче, једа нам једнога друга? Пошло нас је у борбу десет, а сад нас само девет“. Свети Саво им рече, да их има десет, али они не могу да вјерују. Он им онда рече, да поскидају капе и да их преброје. Кад надничари то учине увјерише се, да их је десет.</a:t>
            </a:r>
          </a:p>
          <a:p>
            <a:endParaRPr lang="ru-RU" sz="2200" dirty="0"/>
          </a:p>
          <a:p>
            <a:pPr marL="45720" indent="0">
              <a:buNone/>
            </a:pPr>
            <a:r>
              <a:rPr lang="ru-RU" sz="2200" dirty="0"/>
              <a:t>Захвалише онда светитељу од срца, а он њима рече: „Да сте благословени ви и ваш рад! Од лозова рода сребро се претворило! Винска се чаша крстом поносила! Ђе се вино пило крст се не заборавио!“</a:t>
            </a:r>
            <a:endParaRPr lang="en-US" sz="2200" dirty="0"/>
          </a:p>
        </p:txBody>
      </p:sp>
    </p:spTree>
    <p:extLst>
      <p:ext uri="{BB962C8B-B14F-4D97-AF65-F5344CB8AC3E}">
        <p14:creationId xmlns:p14="http://schemas.microsoft.com/office/powerpoint/2010/main" val="5426155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407893" cy="4407408"/>
          </a:xfrm>
        </p:spPr>
        <p:txBody>
          <a:bodyPr/>
          <a:lstStyle/>
          <a:p>
            <a:pPr marL="45720" indent="0" algn="ctr" fontAlgn="base">
              <a:buNone/>
            </a:pPr>
            <a:r>
              <a:rPr lang="ru-RU" sz="2600" b="1" dirty="0"/>
              <a:t>Свети Сава и ђаци </a:t>
            </a:r>
          </a:p>
          <a:p>
            <a:pPr marL="45720" indent="0" fontAlgn="base">
              <a:buNone/>
            </a:pPr>
            <a:r>
              <a:rPr lang="ru-RU" sz="2200" dirty="0"/>
              <a:t>Свети Сава био је и учитељ. Једном његовом ђаку, један пут, нестане заструг меда. Да би пронашао крадљивца Свети Сава узвикне гласно својим ђацима: “Ко је украо мед пашће му данас пчела на капу”. </a:t>
            </a:r>
          </a:p>
          <a:p>
            <a:pPr marL="45720" indent="0" fontAlgn="base">
              <a:buNone/>
            </a:pPr>
            <a:r>
              <a:rPr lang="ru-RU" sz="2200" dirty="0"/>
              <a:t>Кад су ђаци после изашли на ручак, онај што је украо; био мед непрестано је пазио да му пчела не падне на капу, и тако је у крађи ухваћен</a:t>
            </a:r>
            <a:r>
              <a:rPr lang="ru-RU" sz="2200" dirty="0" smtClean="0"/>
              <a:t>.</a:t>
            </a:r>
            <a:endParaRPr lang="ru-RU" sz="2200"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292600"/>
            <a:ext cx="2262186" cy="25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0425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098"/>
                                        </p:tgtEl>
                                        <p:attrNameLst>
                                          <p:attrName>style.visibility</p:attrName>
                                        </p:attrNameLst>
                                      </p:cBhvr>
                                      <p:to>
                                        <p:strVal val="visible"/>
                                      </p:to>
                                    </p:set>
                                    <p:animEffect transition="in" filter="fade">
                                      <p:cBhvr>
                                        <p:cTn id="25" dur="1000"/>
                                        <p:tgtEl>
                                          <p:spTgt spid="4098"/>
                                        </p:tgtEl>
                                      </p:cBhvr>
                                    </p:animEffect>
                                    <p:anim calcmode="lin" valueType="num">
                                      <p:cBhvr>
                                        <p:cTn id="26" dur="1000" fill="hold"/>
                                        <p:tgtEl>
                                          <p:spTgt spid="4098"/>
                                        </p:tgtEl>
                                        <p:attrNameLst>
                                          <p:attrName>ppt_x</p:attrName>
                                        </p:attrNameLst>
                                      </p:cBhvr>
                                      <p:tavLst>
                                        <p:tav tm="0">
                                          <p:val>
                                            <p:strVal val="#ppt_x"/>
                                          </p:val>
                                        </p:tav>
                                        <p:tav tm="100000">
                                          <p:val>
                                            <p:strVal val="#ppt_x"/>
                                          </p:val>
                                        </p:tav>
                                      </p:tavLst>
                                    </p:anim>
                                    <p:anim calcmode="lin" valueType="num">
                                      <p:cBhvr>
                                        <p:cTn id="27"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407893" cy="4407408"/>
          </a:xfrm>
        </p:spPr>
        <p:txBody>
          <a:bodyPr>
            <a:normAutofit fontScale="25000" lnSpcReduction="20000"/>
          </a:bodyPr>
          <a:lstStyle/>
          <a:p>
            <a:pPr marL="45720" indent="0" algn="ctr">
              <a:buNone/>
            </a:pPr>
            <a:r>
              <a:rPr lang="ru-RU" sz="7200" b="1" dirty="0"/>
              <a:t>Драгана Константиновић</a:t>
            </a:r>
            <a:endParaRPr lang="ru-RU" sz="7200" dirty="0"/>
          </a:p>
          <a:p>
            <a:pPr marL="45720" indent="0" algn="ctr">
              <a:buNone/>
            </a:pPr>
            <a:r>
              <a:rPr lang="ru-RU" sz="7200" b="1" dirty="0"/>
              <a:t>СВЕТИ САВА</a:t>
            </a:r>
            <a:endParaRPr lang="ru-RU" sz="7200" dirty="0"/>
          </a:p>
          <a:p>
            <a:pPr marL="45720" indent="0" algn="ctr">
              <a:buNone/>
            </a:pPr>
            <a:r>
              <a:rPr lang="ru-RU" sz="7200" dirty="0"/>
              <a:t> </a:t>
            </a:r>
          </a:p>
          <a:p>
            <a:pPr marL="45720" indent="0" algn="ctr">
              <a:buNone/>
            </a:pPr>
            <a:r>
              <a:rPr lang="ru-RU" sz="7200" dirty="0"/>
              <a:t>Био је дете од главе до пете,</a:t>
            </a:r>
          </a:p>
          <a:p>
            <a:pPr marL="45720" indent="0" algn="ctr">
              <a:buNone/>
            </a:pPr>
            <a:r>
              <a:rPr lang="ru-RU" sz="7200" dirty="0"/>
              <a:t>звао се кратко – Немањић Растко.</a:t>
            </a:r>
          </a:p>
          <a:p>
            <a:pPr marL="45720" indent="0" algn="ctr">
              <a:buNone/>
            </a:pPr>
            <a:r>
              <a:rPr lang="ru-RU" sz="7200" dirty="0"/>
              <a:t> </a:t>
            </a:r>
          </a:p>
          <a:p>
            <a:pPr marL="45720" indent="0" algn="ctr">
              <a:buNone/>
            </a:pPr>
            <a:r>
              <a:rPr lang="ru-RU" sz="7200" dirty="0"/>
              <a:t>Хтео је да учи, да знање свије,</a:t>
            </a:r>
          </a:p>
          <a:p>
            <a:pPr marL="45720" indent="0" algn="ctr">
              <a:buNone/>
            </a:pPr>
            <a:r>
              <a:rPr lang="ru-RU" sz="7200" dirty="0"/>
              <a:t>ал` школе било ниједне није.</a:t>
            </a:r>
          </a:p>
          <a:p>
            <a:pPr marL="45720" indent="0" algn="ctr">
              <a:buNone/>
            </a:pPr>
            <a:r>
              <a:rPr lang="ru-RU" sz="7200" dirty="0"/>
              <a:t> </a:t>
            </a:r>
          </a:p>
          <a:p>
            <a:pPr marL="45720" indent="0" algn="ctr">
              <a:buNone/>
            </a:pPr>
            <a:r>
              <a:rPr lang="ru-RU" sz="7200" dirty="0"/>
              <a:t>Зато је устау у рану зору</a:t>
            </a:r>
          </a:p>
          <a:p>
            <a:pPr marL="45720" indent="0" algn="ctr">
              <a:buNone/>
            </a:pPr>
            <a:r>
              <a:rPr lang="ru-RU" sz="7200" dirty="0"/>
              <a:t>и побегао на Свету Гору.</a:t>
            </a:r>
          </a:p>
          <a:p>
            <a:pPr marL="45720" indent="0" algn="ctr">
              <a:buNone/>
            </a:pPr>
            <a:r>
              <a:rPr lang="ru-RU" sz="7200" dirty="0"/>
              <a:t> </a:t>
            </a:r>
          </a:p>
          <a:p>
            <a:pPr marL="45720" indent="0" algn="ctr">
              <a:buNone/>
            </a:pPr>
            <a:r>
              <a:rPr lang="ru-RU" sz="7200" dirty="0"/>
              <a:t>Ту је у осами манастира</a:t>
            </a:r>
          </a:p>
          <a:p>
            <a:pPr marL="45720" indent="0" algn="ctr">
              <a:buNone/>
            </a:pPr>
            <a:r>
              <a:rPr lang="ru-RU" sz="7200" dirty="0"/>
              <a:t>учио стазе љубави, мира.</a:t>
            </a:r>
          </a:p>
          <a:p>
            <a:pPr marL="45720" indent="0" algn="ctr">
              <a:buNone/>
            </a:pPr>
            <a:r>
              <a:rPr lang="ru-RU" sz="7200" dirty="0"/>
              <a:t> </a:t>
            </a:r>
          </a:p>
          <a:p>
            <a:pPr marL="45720" indent="0" algn="ctr">
              <a:buNone/>
            </a:pPr>
            <a:r>
              <a:rPr lang="ru-RU" sz="7200" dirty="0"/>
              <a:t>Пост`о је мудра, учена глава,</a:t>
            </a:r>
          </a:p>
          <a:p>
            <a:pPr marL="45720" indent="0" algn="ctr">
              <a:buNone/>
            </a:pPr>
            <a:r>
              <a:rPr lang="ru-RU" sz="7200" dirty="0"/>
              <a:t>светитељ српски – Свети Сава.</a:t>
            </a:r>
          </a:p>
          <a:p>
            <a:pPr marL="45720" indent="0" algn="ctr">
              <a:buNone/>
            </a:pPr>
            <a:endParaRPr lang="ru-RU" sz="1900" dirty="0"/>
          </a:p>
          <a:p>
            <a:pPr marL="45720" indent="0" algn="ctr">
              <a:buNone/>
            </a:pPr>
            <a:endParaRPr lang="ru-RU" sz="6600" dirty="0" smtClean="0"/>
          </a:p>
          <a:p>
            <a:pPr marL="45720" indent="0" algn="ctr">
              <a:buNone/>
            </a:pPr>
            <a:endParaRPr lang="ru-RU" sz="6600" dirty="0"/>
          </a:p>
          <a:p>
            <a:pPr marL="45720" indent="0">
              <a:buNone/>
            </a:pPr>
            <a:r>
              <a:rPr lang="ru-RU" sz="6400" dirty="0"/>
              <a:t/>
            </a:r>
            <a:br>
              <a:rPr lang="ru-RU" sz="6400" dirty="0"/>
            </a:br>
            <a:endParaRPr lang="en-US" dirty="0"/>
          </a:p>
        </p:txBody>
      </p:sp>
      <p:sp>
        <p:nvSpPr>
          <p:cNvPr id="2" name="Title 1"/>
          <p:cNvSpPr>
            <a:spLocks noGrp="1"/>
          </p:cNvSpPr>
          <p:nvPr>
            <p:ph type="title"/>
          </p:nvPr>
        </p:nvSpPr>
        <p:spPr/>
        <p:txBody>
          <a:bodyPr/>
          <a:lstStyle/>
          <a:p>
            <a:r>
              <a:rPr lang="ru-RU" b="1" dirty="0" smtClean="0"/>
              <a:t>Песме о светом сави</a:t>
            </a:r>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036" y="2819400"/>
            <a:ext cx="2309812" cy="3547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15734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additive="base">
                                        <p:cTn id="5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 calcmode="lin" valueType="num">
                                      <p:cBhvr additive="base">
                                        <p:cTn id="6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 calcmode="lin" valueType="num">
                                      <p:cBhvr additive="base">
                                        <p:cTn id="72"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 calcmode="lin" valueType="num">
                                      <p:cBhvr additive="base">
                                        <p:cTn id="7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 calcmode="lin" valueType="num">
                                      <p:cBhvr additive="base">
                                        <p:cTn id="82"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 calcmode="lin" valueType="num">
                                      <p:cBhvr additive="base">
                                        <p:cTn id="87"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3">
                                            <p:txEl>
                                              <p:pRg st="20" end="20"/>
                                            </p:txEl>
                                          </p:spTgt>
                                        </p:tgtEl>
                                        <p:attrNameLst>
                                          <p:attrName>style.visibility</p:attrName>
                                        </p:attrNameLst>
                                      </p:cBhvr>
                                      <p:to>
                                        <p:strVal val="visible"/>
                                      </p:to>
                                    </p:set>
                                    <p:anim calcmode="lin" valueType="num">
                                      <p:cBhvr additive="base">
                                        <p:cTn id="92"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3">
                                            <p:txEl>
                                              <p:pRg st="20" end="20"/>
                                            </p:txEl>
                                          </p:spTgt>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42" presetClass="entr" presetSubtype="0" fill="hold" nodeType="afterEffect">
                                  <p:stCondLst>
                                    <p:cond delay="0"/>
                                  </p:stCondLst>
                                  <p:childTnLst>
                                    <p:set>
                                      <p:cBhvr>
                                        <p:cTn id="96" dur="1" fill="hold">
                                          <p:stCondLst>
                                            <p:cond delay="0"/>
                                          </p:stCondLst>
                                        </p:cTn>
                                        <p:tgtEl>
                                          <p:spTgt spid="5123"/>
                                        </p:tgtEl>
                                        <p:attrNameLst>
                                          <p:attrName>style.visibility</p:attrName>
                                        </p:attrNameLst>
                                      </p:cBhvr>
                                      <p:to>
                                        <p:strVal val="visible"/>
                                      </p:to>
                                    </p:set>
                                    <p:animEffect transition="in" filter="fade">
                                      <p:cBhvr>
                                        <p:cTn id="97" dur="1000"/>
                                        <p:tgtEl>
                                          <p:spTgt spid="5123"/>
                                        </p:tgtEl>
                                      </p:cBhvr>
                                    </p:animEffect>
                                    <p:anim calcmode="lin" valueType="num">
                                      <p:cBhvr>
                                        <p:cTn id="98" dur="1000" fill="hold"/>
                                        <p:tgtEl>
                                          <p:spTgt spid="5123"/>
                                        </p:tgtEl>
                                        <p:attrNameLst>
                                          <p:attrName>ppt_x</p:attrName>
                                        </p:attrNameLst>
                                      </p:cBhvr>
                                      <p:tavLst>
                                        <p:tav tm="0">
                                          <p:val>
                                            <p:strVal val="#ppt_x"/>
                                          </p:val>
                                        </p:tav>
                                        <p:tav tm="100000">
                                          <p:val>
                                            <p:strVal val="#ppt_x"/>
                                          </p:val>
                                        </p:tav>
                                      </p:tavLst>
                                    </p:anim>
                                    <p:anim calcmode="lin" valueType="num">
                                      <p:cBhvr>
                                        <p:cTn id="99"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160</TotalTime>
  <Words>660</Words>
  <Application>Microsoft Office PowerPoint</Application>
  <PresentationFormat>On-screen Show (4:3)</PresentationFormat>
  <Paragraphs>61</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Grid</vt:lpstr>
      <vt:lpstr>СВЕТИ САВА</vt:lpstr>
      <vt:lpstr>Ко је био Свети сава?</vt:lpstr>
      <vt:lpstr>PowerPoint Presentation</vt:lpstr>
      <vt:lpstr>27. јануар</vt:lpstr>
      <vt:lpstr>Храм светог саве</vt:lpstr>
      <vt:lpstr>Народне умотворине о светом сави</vt:lpstr>
      <vt:lpstr>PowerPoint Presentation</vt:lpstr>
      <vt:lpstr>PowerPoint Presentation</vt:lpstr>
      <vt:lpstr>Песме о светом сави</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СВЕТИ САВА</dc:title>
  <dc:creator>Anci</dc:creator>
  <cp:lastModifiedBy>Anci</cp:lastModifiedBy>
  <cp:revision>10</cp:revision>
  <dcterms:created xsi:type="dcterms:W3CDTF">2021-01-25T15:54:26Z</dcterms:created>
  <dcterms:modified xsi:type="dcterms:W3CDTF">2021-01-25T18:34:46Z</dcterms:modified>
</cp:coreProperties>
</file>