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57" r:id="rId4"/>
    <p:sldId id="267" r:id="rId5"/>
    <p:sldId id="260" r:id="rId6"/>
    <p:sldId id="270" r:id="rId7"/>
    <p:sldId id="272" r:id="rId8"/>
    <p:sldId id="273" r:id="rId9"/>
    <p:sldId id="263" r:id="rId10"/>
    <p:sldId id="26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>
        <p:scale>
          <a:sx n="81" d="100"/>
          <a:sy n="81" d="100"/>
        </p:scale>
        <p:origin x="-216" y="1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99FA541-7934-4CC1-AA43-7F577F28396F}">
      <dgm:prSet/>
      <dgm:spPr/>
      <dgm:t>
        <a:bodyPr/>
        <a:lstStyle/>
        <a:p>
          <a:r>
            <a:rPr lang="sr-Cyrl-CS" dirty="0"/>
            <a:t>Датум рођења:26.јануар 1870.</a:t>
          </a:r>
          <a:endParaRPr lang="en-US" dirty="0"/>
        </a:p>
      </dgm:t>
    </dgm:pt>
    <dgm:pt modelId="{2B4C4A89-5A1C-4286-A20E-5AFBB0BED0C8}" type="parTrans" cxnId="{5DF46F79-C814-493B-B1C9-B50EC7CBBA63}">
      <dgm:prSet/>
      <dgm:spPr/>
      <dgm:t>
        <a:bodyPr/>
        <a:lstStyle/>
        <a:p>
          <a:endParaRPr lang="en-US"/>
        </a:p>
      </dgm:t>
    </dgm:pt>
    <dgm:pt modelId="{DEBE0AC9-4B14-4BB7-AE7A-F68634745685}" type="sibTrans" cxnId="{5DF46F79-C814-493B-B1C9-B50EC7CBBA63}">
      <dgm:prSet/>
      <dgm:spPr/>
      <dgm:t>
        <a:bodyPr/>
        <a:lstStyle/>
        <a:p>
          <a:endParaRPr lang="en-US"/>
        </a:p>
      </dgm:t>
    </dgm:pt>
    <dgm:pt modelId="{05D8EC21-EC12-4A92-A40C-61BA453817F1}">
      <dgm:prSet/>
      <dgm:spPr/>
      <dgm:t>
        <a:bodyPr/>
        <a:lstStyle/>
        <a:p>
          <a:r>
            <a:rPr lang="sr-Cyrl-CS" dirty="0"/>
            <a:t>Место рођења:Ивањица</a:t>
          </a:r>
          <a:endParaRPr lang="en-US" dirty="0"/>
        </a:p>
      </dgm:t>
    </dgm:pt>
    <dgm:pt modelId="{DC8FB193-DE29-46E2-82EF-818A8CA4CCA2}" type="parTrans" cxnId="{46E9BF1D-1244-4A10-ABD0-3BE3A63BF970}">
      <dgm:prSet/>
      <dgm:spPr/>
      <dgm:t>
        <a:bodyPr/>
        <a:lstStyle/>
        <a:p>
          <a:endParaRPr lang="en-US"/>
        </a:p>
      </dgm:t>
    </dgm:pt>
    <dgm:pt modelId="{2430C003-D705-44CF-804D-D4452BE0FC31}" type="sibTrans" cxnId="{46E9BF1D-1244-4A10-ABD0-3BE3A63BF970}">
      <dgm:prSet/>
      <dgm:spPr/>
      <dgm:t>
        <a:bodyPr/>
        <a:lstStyle/>
        <a:p>
          <a:endParaRPr lang="en-US"/>
        </a:p>
      </dgm:t>
    </dgm:pt>
    <dgm:pt modelId="{64060741-2AFE-47E7-BA37-AD6B130CDCC1}">
      <dgm:prSet/>
      <dgm:spPr/>
      <dgm:t>
        <a:bodyPr/>
        <a:lstStyle/>
        <a:p>
          <a:r>
            <a:rPr lang="ru-RU" dirty="0"/>
            <a:t>Датум смрти:27.април 1957.(87 год.) </a:t>
          </a:r>
          <a:endParaRPr lang="en-US" dirty="0"/>
        </a:p>
      </dgm:t>
    </dgm:pt>
    <dgm:pt modelId="{2B27A3FA-0A95-4D25-B62D-CEB5DED11462}" type="parTrans" cxnId="{65EB966F-A031-45E7-A3C5-70E1DD577AAD}">
      <dgm:prSet/>
      <dgm:spPr/>
      <dgm:t>
        <a:bodyPr/>
        <a:lstStyle/>
        <a:p>
          <a:endParaRPr lang="en-US"/>
        </a:p>
      </dgm:t>
    </dgm:pt>
    <dgm:pt modelId="{D9D51820-79B5-4C5B-8F92-63A35D72121B}" type="sibTrans" cxnId="{65EB966F-A031-45E7-A3C5-70E1DD577AAD}">
      <dgm:prSet/>
      <dgm:spPr/>
      <dgm:t>
        <a:bodyPr/>
        <a:lstStyle/>
        <a:p>
          <a:endParaRPr lang="en-US"/>
        </a:p>
      </dgm:t>
    </dgm:pt>
    <dgm:pt modelId="{E080B8A4-6CB6-4DF3-88CE-B9A69B72F1FD}">
      <dgm:prSet/>
      <dgm:spPr/>
      <dgm:t>
        <a:bodyPr/>
        <a:lstStyle/>
        <a:p>
          <a:r>
            <a:rPr lang="sr-Cyrl-CS" dirty="0"/>
            <a:t>Место смрти:Београд</a:t>
          </a:r>
          <a:endParaRPr lang="en-US" dirty="0"/>
        </a:p>
      </dgm:t>
    </dgm:pt>
    <dgm:pt modelId="{27E1C00C-E85B-46E2-990C-4CBF560FFE61}" type="parTrans" cxnId="{5135C024-6C2C-4C7B-BFD8-AF6999CB28DB}">
      <dgm:prSet/>
      <dgm:spPr/>
      <dgm:t>
        <a:bodyPr/>
        <a:lstStyle/>
        <a:p>
          <a:endParaRPr lang="en-US"/>
        </a:p>
      </dgm:t>
    </dgm:pt>
    <dgm:pt modelId="{4D9F0188-D486-42BF-BA1A-0D13FE092795}" type="sibTrans" cxnId="{5135C024-6C2C-4C7B-BFD8-AF6999CB28DB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83CE63EB-9F66-4521-927C-19ECDC7BD85A}" type="pres">
      <dgm:prSet presAssocID="{05D8EC21-EC12-4A92-A40C-61BA453817F1}" presName="parentText" presStyleLbl="node1" presStyleIdx="0" presStyleCnt="4" custScaleY="140077" custLinFactY="145292" custLinFactNeighborX="-1616" custLinFactNeighborY="200000">
        <dgm:presLayoutVars>
          <dgm:chMax val="0"/>
          <dgm:bulletEnabled val="1"/>
        </dgm:presLayoutVars>
      </dgm:prSet>
      <dgm:spPr/>
    </dgm:pt>
    <dgm:pt modelId="{C9E4ED89-B732-45FE-BECC-9DEE9DE1FF44}" type="pres">
      <dgm:prSet presAssocID="{2430C003-D705-44CF-804D-D4452BE0FC31}" presName="spacer" presStyleCnt="0"/>
      <dgm:spPr/>
    </dgm:pt>
    <dgm:pt modelId="{ADAECEC2-732D-4C47-B272-93458E3BB7D7}" type="pres">
      <dgm:prSet presAssocID="{399FA541-7934-4CC1-AA43-7F577F28396F}" presName="parentText" presStyleLbl="node1" presStyleIdx="1" presStyleCnt="4" custAng="10800000" custFlipVert="1" custScaleY="156300" custLinFactY="-171509" custLinFactNeighborY="-200000">
        <dgm:presLayoutVars>
          <dgm:chMax val="0"/>
          <dgm:bulletEnabled val="1"/>
        </dgm:presLayoutVars>
      </dgm:prSet>
      <dgm:spPr/>
    </dgm:pt>
    <dgm:pt modelId="{44E29D81-6C1D-4CAA-9474-C34D075272A4}" type="pres">
      <dgm:prSet presAssocID="{DEBE0AC9-4B14-4BB7-AE7A-F68634745685}" presName="spacer" presStyleCnt="0"/>
      <dgm:spPr/>
    </dgm:pt>
    <dgm:pt modelId="{DF30724F-0C87-486B-99B5-E15330F1123D}" type="pres">
      <dgm:prSet presAssocID="{E080B8A4-6CB6-4DF3-88CE-B9A69B72F1FD}" presName="parentText" presStyleLbl="node1" presStyleIdx="2" presStyleCnt="4" custScaleY="155651" custLinFactY="200000" custLinFactNeighborY="265313">
        <dgm:presLayoutVars>
          <dgm:chMax val="0"/>
          <dgm:bulletEnabled val="1"/>
        </dgm:presLayoutVars>
      </dgm:prSet>
      <dgm:spPr/>
    </dgm:pt>
    <dgm:pt modelId="{BF7BE408-8869-4B14-B546-C50363D98578}" type="pres">
      <dgm:prSet presAssocID="{4D9F0188-D486-42BF-BA1A-0D13FE092795}" presName="spacer" presStyleCnt="0"/>
      <dgm:spPr/>
    </dgm:pt>
    <dgm:pt modelId="{8C5403A0-CB7F-4BED-B976-E6D86171C251}" type="pres">
      <dgm:prSet presAssocID="{64060741-2AFE-47E7-BA37-AD6B130CDCC1}" presName="parentText" presStyleLbl="node1" presStyleIdx="3" presStyleCnt="4" custScaleY="158802" custLinFactY="-110349" custLinFactNeighborY="-200000">
        <dgm:presLayoutVars>
          <dgm:chMax val="0"/>
          <dgm:bulletEnabled val="1"/>
        </dgm:presLayoutVars>
      </dgm:prSet>
      <dgm:spPr/>
    </dgm:pt>
  </dgm:ptLst>
  <dgm:cxnLst>
    <dgm:cxn modelId="{E4BCD01A-38B4-4652-87E8-6299E9E9FFD5}" type="presOf" srcId="{64060741-2AFE-47E7-BA37-AD6B130CDCC1}" destId="{8C5403A0-CB7F-4BED-B976-E6D86171C251}" srcOrd="0" destOrd="0" presId="urn:microsoft.com/office/officeart/2005/8/layout/vList2"/>
    <dgm:cxn modelId="{46E9BF1D-1244-4A10-ABD0-3BE3A63BF970}" srcId="{90119837-5B71-4D44-BB01-DB0B084933C8}" destId="{05D8EC21-EC12-4A92-A40C-61BA453817F1}" srcOrd="0" destOrd="0" parTransId="{DC8FB193-DE29-46E2-82EF-818A8CA4CCA2}" sibTransId="{2430C003-D705-44CF-804D-D4452BE0FC31}"/>
    <dgm:cxn modelId="{B1EB3822-7E74-4BF9-AF03-1DBAC2B46BEB}" type="presOf" srcId="{05D8EC21-EC12-4A92-A40C-61BA453817F1}" destId="{83CE63EB-9F66-4521-927C-19ECDC7BD85A}" srcOrd="0" destOrd="0" presId="urn:microsoft.com/office/officeart/2005/8/layout/vList2"/>
    <dgm:cxn modelId="{5135C024-6C2C-4C7B-BFD8-AF6999CB28DB}" srcId="{90119837-5B71-4D44-BB01-DB0B084933C8}" destId="{E080B8A4-6CB6-4DF3-88CE-B9A69B72F1FD}" srcOrd="2" destOrd="0" parTransId="{27E1C00C-E85B-46E2-990C-4CBF560FFE61}" sibTransId="{4D9F0188-D486-42BF-BA1A-0D13FE092795}"/>
    <dgm:cxn modelId="{65EB966F-A031-45E7-A3C5-70E1DD577AAD}" srcId="{90119837-5B71-4D44-BB01-DB0B084933C8}" destId="{64060741-2AFE-47E7-BA37-AD6B130CDCC1}" srcOrd="3" destOrd="0" parTransId="{2B27A3FA-0A95-4D25-B62D-CEB5DED11462}" sibTransId="{D9D51820-79B5-4C5B-8F92-63A35D72121B}"/>
    <dgm:cxn modelId="{5DF46F79-C814-493B-B1C9-B50EC7CBBA63}" srcId="{90119837-5B71-4D44-BB01-DB0B084933C8}" destId="{399FA541-7934-4CC1-AA43-7F577F28396F}" srcOrd="1" destOrd="0" parTransId="{2B4C4A89-5A1C-4286-A20E-5AFBB0BED0C8}" sibTransId="{DEBE0AC9-4B14-4BB7-AE7A-F68634745685}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B84E98BB-79E0-4121-84AB-A76267834905}" type="presOf" srcId="{E080B8A4-6CB6-4DF3-88CE-B9A69B72F1FD}" destId="{DF30724F-0C87-486B-99B5-E15330F1123D}" srcOrd="0" destOrd="0" presId="urn:microsoft.com/office/officeart/2005/8/layout/vList2"/>
    <dgm:cxn modelId="{AF85A9E2-38C4-401D-B36A-2FFAE7617B8C}" type="presOf" srcId="{399FA541-7934-4CC1-AA43-7F577F28396F}" destId="{ADAECEC2-732D-4C47-B272-93458E3BB7D7}" srcOrd="0" destOrd="0" presId="urn:microsoft.com/office/officeart/2005/8/layout/vList2"/>
    <dgm:cxn modelId="{DAFEE98E-B336-40A6-AC25-DB2917D3DC71}" type="presParOf" srcId="{ED5DCCC5-BCA8-4491-AA37-BAF153ECA184}" destId="{83CE63EB-9F66-4521-927C-19ECDC7BD85A}" srcOrd="0" destOrd="0" presId="urn:microsoft.com/office/officeart/2005/8/layout/vList2"/>
    <dgm:cxn modelId="{98F5E0E8-D65E-46DC-8C97-B0499583653E}" type="presParOf" srcId="{ED5DCCC5-BCA8-4491-AA37-BAF153ECA184}" destId="{C9E4ED89-B732-45FE-BECC-9DEE9DE1FF44}" srcOrd="1" destOrd="0" presId="urn:microsoft.com/office/officeart/2005/8/layout/vList2"/>
    <dgm:cxn modelId="{313CA363-E9FE-47EE-87BF-985E22E4FCA5}" type="presParOf" srcId="{ED5DCCC5-BCA8-4491-AA37-BAF153ECA184}" destId="{ADAECEC2-732D-4C47-B272-93458E3BB7D7}" srcOrd="2" destOrd="0" presId="urn:microsoft.com/office/officeart/2005/8/layout/vList2"/>
    <dgm:cxn modelId="{BD2EE659-81CD-4652-AC20-5730D9C1A0CD}" type="presParOf" srcId="{ED5DCCC5-BCA8-4491-AA37-BAF153ECA184}" destId="{44E29D81-6C1D-4CAA-9474-C34D075272A4}" srcOrd="3" destOrd="0" presId="urn:microsoft.com/office/officeart/2005/8/layout/vList2"/>
    <dgm:cxn modelId="{33D39BE6-25E0-4EED-AE50-F30D2F5FE2F7}" type="presParOf" srcId="{ED5DCCC5-BCA8-4491-AA37-BAF153ECA184}" destId="{DF30724F-0C87-486B-99B5-E15330F1123D}" srcOrd="4" destOrd="0" presId="urn:microsoft.com/office/officeart/2005/8/layout/vList2"/>
    <dgm:cxn modelId="{E662D021-615C-408F-9AB1-BE01647A3F8F}" type="presParOf" srcId="{ED5DCCC5-BCA8-4491-AA37-BAF153ECA184}" destId="{BF7BE408-8869-4B14-B546-C50363D98578}" srcOrd="5" destOrd="0" presId="urn:microsoft.com/office/officeart/2005/8/layout/vList2"/>
    <dgm:cxn modelId="{D82CBD3B-9DC7-458E-9398-9C41E00EF04E}" type="presParOf" srcId="{ED5DCCC5-BCA8-4491-AA37-BAF153ECA184}" destId="{8C5403A0-CB7F-4BED-B976-E6D86171C2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63EB-9F66-4521-927C-19ECDC7BD85A}">
      <dsp:nvSpPr>
        <dsp:cNvPr id="0" name=""/>
        <dsp:cNvSpPr/>
      </dsp:nvSpPr>
      <dsp:spPr>
        <a:xfrm>
          <a:off x="0" y="1357324"/>
          <a:ext cx="4419600" cy="705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100" kern="1200" dirty="0"/>
            <a:t>Место рођења:Ивањица</a:t>
          </a:r>
          <a:endParaRPr lang="en-US" sz="2100" kern="1200" dirty="0"/>
        </a:p>
      </dsp:txBody>
      <dsp:txXfrm>
        <a:off x="34442" y="1391766"/>
        <a:ext cx="4350716" cy="636662"/>
      </dsp:txXfrm>
    </dsp:sp>
    <dsp:sp modelId="{ADAECEC2-732D-4C47-B272-93458E3BB7D7}">
      <dsp:nvSpPr>
        <dsp:cNvPr id="0" name=""/>
        <dsp:cNvSpPr/>
      </dsp:nvSpPr>
      <dsp:spPr>
        <a:xfrm rot="10800000" flipV="1">
          <a:off x="0" y="285752"/>
          <a:ext cx="4419600" cy="787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100" kern="1200" dirty="0"/>
            <a:t>Датум рођења:26.јануар 1870.</a:t>
          </a:r>
          <a:endParaRPr lang="en-US" sz="2100" kern="1200" dirty="0"/>
        </a:p>
      </dsp:txBody>
      <dsp:txXfrm rot="-10800000">
        <a:off x="38431" y="324183"/>
        <a:ext cx="4342738" cy="710397"/>
      </dsp:txXfrm>
    </dsp:sp>
    <dsp:sp modelId="{DF30724F-0C87-486B-99B5-E15330F1123D}">
      <dsp:nvSpPr>
        <dsp:cNvPr id="0" name=""/>
        <dsp:cNvSpPr/>
      </dsp:nvSpPr>
      <dsp:spPr>
        <a:xfrm>
          <a:off x="0" y="3286148"/>
          <a:ext cx="4419600" cy="7839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100" kern="1200" dirty="0"/>
            <a:t>Место смрти:Београд</a:t>
          </a:r>
          <a:endParaRPr lang="en-US" sz="2100" kern="1200" dirty="0"/>
        </a:p>
      </dsp:txBody>
      <dsp:txXfrm>
        <a:off x="38271" y="3324419"/>
        <a:ext cx="4343058" cy="707448"/>
      </dsp:txXfrm>
    </dsp:sp>
    <dsp:sp modelId="{8C5403A0-CB7F-4BED-B976-E6D86171C251}">
      <dsp:nvSpPr>
        <dsp:cNvPr id="0" name=""/>
        <dsp:cNvSpPr/>
      </dsp:nvSpPr>
      <dsp:spPr>
        <a:xfrm>
          <a:off x="0" y="2286016"/>
          <a:ext cx="4419600" cy="7998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Датум смрти:27.април 1957.(87 год.) </a:t>
          </a:r>
          <a:endParaRPr lang="en-US" sz="2100" kern="1200" dirty="0"/>
        </a:p>
      </dsp:txBody>
      <dsp:txXfrm>
        <a:off x="39046" y="2325062"/>
        <a:ext cx="4341508" cy="721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1/25/2021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1/25/2021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3.jpe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sz="6600" b="1" dirty="0"/>
              <a:t>Кирило Савић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dirty="0"/>
              <a:t>Ивана Громовић</a:t>
            </a:r>
          </a:p>
          <a:p>
            <a:r>
              <a:rPr lang="sr-Cyrl-CS" dirty="0"/>
              <a:t>Ана Јоковић </a:t>
            </a:r>
            <a:r>
              <a:rPr lang="sr-Latn-RS" dirty="0"/>
              <a:t>            VIII-3</a:t>
            </a:r>
            <a:endParaRPr lang="en-US" dirty="0"/>
          </a:p>
        </p:txBody>
      </p:sp>
      <p:sp>
        <p:nvSpPr>
          <p:cNvPr id="11266" name="AutoShape 2" descr="data:image/jpeg;base64,/9j/4AAQSkZJRgABAQAAAQABAAD/2wCEAAkGBwgHBgkIBwgKCgkLDRYPDQwMDRsUFRAWIB0iIiAdHx8kKDQsJCYxJx8fLT0tMTU3Ojo6Iys/RD84QzQ5OjcBCgoKDQwNGg8PGjclHyU3Nzc3Nzc3Nzc3Nzc3Nzc3Nzc3Nzc3Nzc3Nzc3Nzc3Nzc3Nzc3Nzc3Nzc3Nzc3Nzc3N//AABEIAKAAgAMBIgACEQEDEQH/xAAcAAABBQEBAQAAAAAAAAAAAAADAgQFBgcBAAj/xAA5EAABAwMDAgQEBAUCBwAAAAABAgMRAAQhBRIxBkETIlFhMnGBkQdCodEUFVKx4cHwFhcjJWJy8f/EABQBAQAAAAAAAAAAAAAAAAAAAAD/xAAUEQEAAAAAAAAAAAAAAAAAAAAA/9oADAMBAAIRAxEAPwDb814mKRkL8xxXCugWTQlk7pB+1cU4Sk7aCVwIHJoCGDwo0tK/KZxA703SRyce1Zv+MmuX1mxYaRp6ngq/C1Oqa+IpTA24znd+lBar7r7pjT1raf1dlbiDCksBTsGYjyzmg/8AMPpgEf8AcVfVhYj9KyDTOltUfU2BaONFR2iWjiM8VarT8Nr59aFutrTIk71iB7UGmaT1BpmrIC7G8bXJI2qlKvsc1JpWZHNUJjoO4TblCbpLToTEqTuHz7QflTb/AIs1TpZxzTNTZOoFoym5B2kI9xmaDSQYAmlJMConRNatNctiq0eHihIK0HlE96lACAATOMkUC1rKU7gkn2FdH1zQxO4BKqV270C69XK6KBBI+dDUpAPmET3mun4pB4xSXZiPLBoOOQkDalJmmjoVkRgn7UtxKwqQO2YpulS1LByEg+tAVpXoIHBPeo/TlWt8v+OW0hbilQ2soEhAJCc/r9aevpKmHQiQsoO0j1ioXpvUtI8Bi1TqNv4obADQWNx+lBaGtqZISBii4KRTdLqAmZSAODPahpv7VXlTdNT6bxQPJE1RfxDsm2ijUCVQtHhOAH7ftV0QSc8+81W+vWlvaI4lHmR+ZO3n60FN6EQnTtctyy9uC9/iJQIGwjaPsY+1a2CAff1rBOgdTfs+prO1UT4LruwtK/KTPH1rcysI+JaZ7T3/AHoDZBExFLGRihpc3d6W1JGTnvigWMV4c12uRmgSIIoS0gq5Pyop7UBUgweaBBIClBRyBxQI2q4mjKAKtwJgj0puQEzIz96AjSwCDJAmvnHUdDuf55dMsWzjZauXA3c+KlATBOcic+s19EJ5EmfrVYvUs27LjikIKitZmNxSZ/egjek2dW1ToF5u9W6m6S4ptCp8ykiOfuRWfWPT7ltr/wDDv2GooKllCXbNKDBA3blbj+3zrcOnUBvSGkEAqVKlADuc0h6waXceOG0eKO8cfWgZ9H3F4LRVrehzen4HFpKd6exg5B9R+pp71La3NxpykWwUpwqEAGnbDqUJ2EncB8SvWii4lzapfA9c0GbaJ0irRuqNP1TV7i3YbKvI2VEqU+oEJSBEQPUmtLLYHmEY+lQbabm8vbhnU0Mu26Hm3rV1AKVeU8GeTjn3qw7VLSTyOc/vQIa3AiAc+lPUcUJklR3YAIxBoowZFAsV2vV6gb+MkuFB3fOMUlRBVyZHpXRBmSY9KQsBJBk0HFEJKlTzwKbOKUqSoDbR5gHH3pq48lQMJV7k8fSgGuQQTJx6VnnWGuNaLeXTN2qEOpC2h/VI/cGtDTChInjkms4/FrQjqStNfSncEqU05B9cpz2zIoKJ0/q2pqvmFajq12zpCnM+Bc7CBOBgyK3Ww1CweWlm0um1uFG7Zv3Ej596yTSOhrtSwr+VWTjCMKUvduI94P8AarfovQekaffMXts06y8yrIS+uM+xJxQXVzcTCDIJ7/6U2vvGAaSw0X1OOpCghZTsHJM04W82ykHAHAJ7e/8AaiW7yHYMCCIECMGg8206syoJ3JgSMx9e9PUIU3+fketJSEIRKcpH9Irsjcmd5A/3mgM0uVECMHsIpykzTVJAmR5RmQOaO2BEgnmgKPnXTSAD7V0zigAP80hXmPlznvXlKVJk9qCXIPxkE9u1AO+lTZFvClkwUk4qvF/wlBR3BRJBSDzU88cK8M5GSrkfKo9yzadc8RHlUTx60BbZ8OtSiAAYVP3qufiFrVppWhLbeQXrm8WGrNkEblOTg/IHJ+3eg9Q9baL0tbrs37g3N6kybe3yqf8Ay7J+v2rDtT6ludR6ob1u7QJRcIdSwidqEpIO0fb6mgv2lddXlvLDlt5kSjaBnd3B95q16R1XdagkJbtAFlUSTFRWudI2evqTrfT1w22q7QHSkz4bk8qkZSr1HtTzpLRdXtblSbloJAIA84j6frQWj+EuLhaVXThMgSlPA+lNOqdXf6da0q/gO2ZuSzcNhMkJKSdw9xtPfNTzOnwpKrh3dHKU9/rVD/FnVmLl220S1KFhhXivhJ+BcQAfoSY9xQaBp+oW99btXNi+i4YekpU3kf4NPU5HmUBBJgngVhPSeuX+gXXiWoS6ypUrtiPKo+oPY+4rVem+rdL1shLLoYu481q+Nrk94/qA9QftQWdJMBSYPvxikN3AZUlt0+Y4Cv6qSFbZKtsfKKK2sKA8vloDG4SkAHB4E96WpeB702KCpxQEAJMpPJrpCyQcYoEDzqIBKfmKYXHiskrUo7B8RJgAevtUkkbcjPaKyP8AETUxqGtPModJYth4SUhUp3D4p+uPpQTmv9faRpO9FuV6g/wpDJhCfmvg/SazLqPr3XNTK0tvfwNqQR4dqSlUe6+ftFM7plSiobEgTn2qMft0hRxyJkUEOsyTEZ/WgqRGDUg40CJAyPQ8fOhEBSfhzQSnS3WGr9NS3bLD1ktRKrZ34Z9Un8p+Varafin08q1bfdTdtXO4b7cslZHvuGDWJICd+xwhCSfiVwn3NalZfhPdmwLmoaxatNlPiKLDZUkCOQowCIE0Hup/xM1W+ZCNFa/gLZ8lKHitKnjjJ58v9/eqvbAqADiyVKPmK1SVTySTyaj3bZq3uHG2H1XDCFFLTioTvSDzHaac260lhKVj4v6uwoJC02KWUJbklUCMR7CnLbCQpSp2EKJBmDIJyKBp4cac3rZJa3TubO4DPfuPtUlbt+RJ2QSAZKiCffigtGgdZahZpQxfFV40nAWSQ4PYyM8d6u+k9QWWpLi2WQ6MqbcwT8v8VlTKHXY3jtPEnP0qRQPAbgGHTCU9jPrn60GxNLUQmaIuQU+55qu9K3RWhTSlKUAAQVGfnVkMYj1oI/V7j+C0u6uU/EhslP8A7dv1isYvEEpV4qkhS8zESfWti11Cl6Y62PzFI/Wf9KzjVtMWCkhG9XZNBRVBRcWnZ5u+c0wu0CDAlXAqxXtmQ5vQkEHnzZAqNctlEzjJ74oK64iR5lQJxnmhlmT6mPSp9VmSskSPzRUeq3VuBEhA5BoItxjcncQOJ4q2W3VepXPSDXT3CG1FK39xKlNdkfv7ACoV22khDYT5o94FPbJgNwAISFSJigbqa2pAAkn80UdpoEQuZBx3qbVapftzxvTHET+lBas1MObVecK/KO49aD1ihxG4p+alzEcc/wBoqcZX4jaR4ASQAlXbd9IxTezYK1bnR5CSEpAOP98TUj4JHkC0naJM4kntQJYSVOK3IzOfausFd1qaUIahLfcHG6jFpaImSgpERmi6FbkOuFwfENwB/egtugTbuNTgGAe01b0g4E96q2mNFMLWM/b9KtbZ3AHGR2oGl6PEbCCeTJiqxq1kvJSCScfOra4gcntTS5aDqYQckye0UGZ3OkqU8fESJgxIxFRl1ppWpQj2BjnHetIudPbVgSVE49vWmT2kJW2AQrbPlAgRQZymzcayANpMDEzigXWleIElKwlZmAkf6elX/wDk8OlK21bJkY49q4rREobHPmyTEj29wKDN2dJUsJdP5sbtv2+dOGLASCF7xIlIHar4NHaaBW4kCT5Ix9vWmTWnB1CtyEhAVIbPJzyfX+1BBWtiQobeV8rVwJ7D9+Kdfy9KnFbUkHd5txJlNT1tZkwpLJXEyIMjFPrXSygneg7Z4nJxxQV+2087IQds/F5YG6OZp8xppKB8MhMEgzJip+2sEphJHljzJ4inrVigK8RJhcRBM0FXcslFtX/UMTCYE0/0uyDCwETPPtUsuwBQBuJJPp/v1pw1ZlIREeUZhPJ9KD1oyU8pwRmppknYAO1MWjKUiM+oFOmApMCe9AoONlMgn60MJle4GZoCdyhI/XijNblKwAB6DtQKLUx6jGRSF23B3DAxAp0MqGMRBxSjAAmgjFWoyD8ShGK4q2SpBCviBkGMCnzqeckCOR2pCkA9hgjmgiHLdK20kEKnO7tQxaNtgApBP9IjOealHWFlwBYMBM4wDXkNRG5MqjsP70EeixG1MMkkEERMGlC0AdJ8wX8+1SG0IiJMc5rmwpB8RWCcKnigaNN7FlShAjBiJ9a66vb5SkGe/eu+IoJBn7nM1zwytQCQTODPf2oOpU6pSTHl9KOCTnaQAMikoa2wM4MYVijgflByMUHm0RJCY+tOEeaCMEc0lpPPaibYIoG8gAHE8xXWzsVjE5PvQQAIMQDzijDO3OcxQGmRM4mvBcYJpvvhcdwOPSiJOFAQBEyfWgUtQyCCJntSS6dhIQTGPShFMLMbkiR3710qWlvHxevrQeW4HPMqRH5gOP8ANcBSsKLcKkeWZOf/ALXgk7IUsLJ43V4yUwEgc4oGYcPgpQQQfzAjE+nyxSg4VNlKyOJmaGoS6tJKo3eXb6114gq3bTCe1Bxr4SCUmTkGnLKkpcAxI4ANN2ypQAAwREkTNO20yUjIMdx2oOpC9+YIHJBoyDsJnk5BpSQn245r2CIIkcigVgCRmvJVuglO32Nc2kfniujm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wgHBgkIBwgKCgkLDRYPDQwMDRsUFRAWIB0iIiAdHx8kKDQsJCYxJx8fLT0tMTU3Ojo6Iys/RD84QzQ5OjcBCgoKDQwNGg8PGjclHyU3Nzc3Nzc3Nzc3Nzc3Nzc3Nzc3Nzc3Nzc3Nzc3Nzc3Nzc3Nzc3Nzc3Nzc3Nzc3Nzc3N//AABEIAKAAgAMBIgACEQEDEQH/xAAcAAABBQEBAQAAAAAAAAAAAAADAgQFBgcBAAj/xAA5EAABAwMDAgQEBAUCBwAAAAABAgMRAAQhBRIxBkETIlFhMnGBkQdCodEUFVKx4cHwFhcjJWJy8f/EABQBAQAAAAAAAAAAAAAAAAAAAAD/xAAUEQEAAAAAAAAAAAAAAAAAAAAA/9oADAMBAAIRAxEAPwDb814mKRkL8xxXCugWTQlk7pB+1cU4Sk7aCVwIHJoCGDwo0tK/KZxA703SRyce1Zv+MmuX1mxYaRp6ngq/C1Oqa+IpTA24znd+lBar7r7pjT1raf1dlbiDCksBTsGYjyzmg/8AMPpgEf8AcVfVhYj9KyDTOltUfU2BaONFR2iWjiM8VarT8Nr59aFutrTIk71iB7UGmaT1BpmrIC7G8bXJI2qlKvsc1JpWZHNUJjoO4TblCbpLToTEqTuHz7QflTb/AIs1TpZxzTNTZOoFoym5B2kI9xmaDSQYAmlJMConRNatNctiq0eHihIK0HlE96lACAATOMkUC1rKU7gkn2FdH1zQxO4BKqV270C69XK6KBBI+dDUpAPmET3mun4pB4xSXZiPLBoOOQkDalJmmjoVkRgn7UtxKwqQO2YpulS1LByEg+tAVpXoIHBPeo/TlWt8v+OW0hbilQ2soEhAJCc/r9aevpKmHQiQsoO0j1ioXpvUtI8Bi1TqNv4obADQWNx+lBaGtqZISBii4KRTdLqAmZSAODPahpv7VXlTdNT6bxQPJE1RfxDsm2ijUCVQtHhOAH7ftV0QSc8+81W+vWlvaI4lHmR+ZO3n60FN6EQnTtctyy9uC9/iJQIGwjaPsY+1a2CAff1rBOgdTfs+prO1UT4LruwtK/KTPH1rcysI+JaZ7T3/AHoDZBExFLGRihpc3d6W1JGTnvigWMV4c12uRmgSIIoS0gq5Pyop7UBUgweaBBIClBRyBxQI2q4mjKAKtwJgj0puQEzIz96AjSwCDJAmvnHUdDuf55dMsWzjZauXA3c+KlATBOcic+s19EJ5EmfrVYvUs27LjikIKitZmNxSZ/egjek2dW1ToF5u9W6m6S4ptCp8ykiOfuRWfWPT7ltr/wDDv2GooKllCXbNKDBA3blbj+3zrcOnUBvSGkEAqVKlADuc0h6waXceOG0eKO8cfWgZ9H3F4LRVrehzen4HFpKd6exg5B9R+pp71La3NxpykWwUpwqEAGnbDqUJ2EncB8SvWii4lzapfA9c0GbaJ0irRuqNP1TV7i3YbKvI2VEqU+oEJSBEQPUmtLLYHmEY+lQbabm8vbhnU0Mu26Hm3rV1AKVeU8GeTjn3qw7VLSTyOc/vQIa3AiAc+lPUcUJklR3YAIxBoowZFAsV2vV6gb+MkuFB3fOMUlRBVyZHpXRBmSY9KQsBJBk0HFEJKlTzwKbOKUqSoDbR5gHH3pq48lQMJV7k8fSgGuQQTJx6VnnWGuNaLeXTN2qEOpC2h/VI/cGtDTChInjkms4/FrQjqStNfSncEqU05B9cpz2zIoKJ0/q2pqvmFajq12zpCnM+Bc7CBOBgyK3Ww1CweWlm0um1uFG7Zv3Ej596yTSOhrtSwr+VWTjCMKUvduI94P8AarfovQekaffMXts06y8yrIS+uM+xJxQXVzcTCDIJ7/6U2vvGAaSw0X1OOpCghZTsHJM04W82ykHAHAJ7e/8AaiW7yHYMCCIECMGg8206syoJ3JgSMx9e9PUIU3+fketJSEIRKcpH9Irsjcmd5A/3mgM0uVECMHsIpykzTVJAmR5RmQOaO2BEgnmgKPnXTSAD7V0zigAP80hXmPlznvXlKVJk9qCXIPxkE9u1AO+lTZFvClkwUk4qvF/wlBR3BRJBSDzU88cK8M5GSrkfKo9yzadc8RHlUTx60BbZ8OtSiAAYVP3qufiFrVppWhLbeQXrm8WGrNkEblOTg/IHJ+3eg9Q9baL0tbrs37g3N6kybe3yqf8Ay7J+v2rDtT6ludR6ob1u7QJRcIdSwidqEpIO0fb6mgv2lddXlvLDlt5kSjaBnd3B95q16R1XdagkJbtAFlUSTFRWudI2evqTrfT1w22q7QHSkz4bk8qkZSr1HtTzpLRdXtblSbloJAIA84j6frQWj+EuLhaVXThMgSlPA+lNOqdXf6da0q/gO2ZuSzcNhMkJKSdw9xtPfNTzOnwpKrh3dHKU9/rVD/FnVmLl220S1KFhhXivhJ+BcQAfoSY9xQaBp+oW99btXNi+i4YekpU3kf4NPU5HmUBBJgngVhPSeuX+gXXiWoS6ypUrtiPKo+oPY+4rVem+rdL1shLLoYu481q+Nrk94/qA9QftQWdJMBSYPvxikN3AZUlt0+Y4Cv6qSFbZKtsfKKK2sKA8vloDG4SkAHB4E96WpeB702KCpxQEAJMpPJrpCyQcYoEDzqIBKfmKYXHiskrUo7B8RJgAevtUkkbcjPaKyP8AETUxqGtPModJYth4SUhUp3D4p+uPpQTmv9faRpO9FuV6g/wpDJhCfmvg/SazLqPr3XNTK0tvfwNqQR4dqSlUe6+ftFM7plSiobEgTn2qMft0hRxyJkUEOsyTEZ/WgqRGDUg40CJAyPQ8fOhEBSfhzQSnS3WGr9NS3bLD1ktRKrZ34Z9Un8p+Varafin08q1bfdTdtXO4b7cslZHvuGDWJICd+xwhCSfiVwn3NalZfhPdmwLmoaxatNlPiKLDZUkCOQowCIE0Hup/xM1W+ZCNFa/gLZ8lKHitKnjjJ58v9/eqvbAqADiyVKPmK1SVTySTyaj3bZq3uHG2H1XDCFFLTioTvSDzHaac260lhKVj4v6uwoJC02KWUJbklUCMR7CnLbCQpSp2EKJBmDIJyKBp4cac3rZJa3TubO4DPfuPtUlbt+RJ2QSAZKiCffigtGgdZahZpQxfFV40nAWSQ4PYyM8d6u+k9QWWpLi2WQ6MqbcwT8v8VlTKHXY3jtPEnP0qRQPAbgGHTCU9jPrn60GxNLUQmaIuQU+55qu9K3RWhTSlKUAAQVGfnVkMYj1oI/V7j+C0u6uU/EhslP8A7dv1isYvEEpV4qkhS8zESfWti11Cl6Y62PzFI/Wf9KzjVtMWCkhG9XZNBRVBRcWnZ5u+c0wu0CDAlXAqxXtmQ5vQkEHnzZAqNctlEzjJ74oK64iR5lQJxnmhlmT6mPSp9VmSskSPzRUeq3VuBEhA5BoItxjcncQOJ4q2W3VepXPSDXT3CG1FK39xKlNdkfv7ACoV22khDYT5o94FPbJgNwAISFSJigbqa2pAAkn80UdpoEQuZBx3qbVapftzxvTHET+lBas1MObVecK/KO49aD1ihxG4p+alzEcc/wBoqcZX4jaR4ASQAlXbd9IxTezYK1bnR5CSEpAOP98TUj4JHkC0naJM4kntQJYSVOK3IzOfausFd1qaUIahLfcHG6jFpaImSgpERmi6FbkOuFwfENwB/egtugTbuNTgGAe01b0g4E96q2mNFMLWM/b9KtbZ3AHGR2oGl6PEbCCeTJiqxq1kvJSCScfOra4gcntTS5aDqYQckye0UGZ3OkqU8fESJgxIxFRl1ppWpQj2BjnHetIudPbVgSVE49vWmT2kJW2AQrbPlAgRQZymzcayANpMDEzigXWleIElKwlZmAkf6elX/wDk8OlK21bJkY49q4rREobHPmyTEj29wKDN2dJUsJdP5sbtv2+dOGLASCF7xIlIHar4NHaaBW4kCT5Ix9vWmTWnB1CtyEhAVIbPJzyfX+1BBWtiQobeV8rVwJ7D9+Kdfy9KnFbUkHd5txJlNT1tZkwpLJXEyIMjFPrXSygneg7Z4nJxxQV+2087IQds/F5YG6OZp8xppKB8MhMEgzJip+2sEphJHljzJ4inrVigK8RJhcRBM0FXcslFtX/UMTCYE0/0uyDCwETPPtUsuwBQBuJJPp/v1pw1ZlIREeUZhPJ9KD1oyU8pwRmppknYAO1MWjKUiM+oFOmApMCe9AoONlMgn60MJle4GZoCdyhI/XijNblKwAB6DtQKLUx6jGRSF23B3DAxAp0MqGMRBxSjAAmgjFWoyD8ShGK4q2SpBCviBkGMCnzqeckCOR2pCkA9hgjmgiHLdK20kEKnO7tQxaNtgApBP9IjOealHWFlwBYMBM4wDXkNRG5MqjsP70EeixG1MMkkEERMGlC0AdJ8wX8+1SG0IiJMc5rmwpB8RWCcKnigaNN7FlShAjBiJ9a66vb5SkGe/eu+IoJBn7nM1zwytQCQTODPf2oOpU6pSTHl9KOCTnaQAMikoa2wM4MYVijgflByMUHm0RJCY+tOEeaCMEc0lpPPaibYIoG8gAHE8xXWzsVjE5PvQQAIMQDzijDO3OcxQGmRM4mvBcYJpvvhcdwOPSiJOFAQBEyfWgUtQyCCJntSS6dhIQTGPShFMLMbkiR3710qWlvHxevrQeW4HPMqRH5gOP8ANcBSsKLcKkeWZOf/ALXgk7IUsLJ43V4yUwEgc4oGYcPgpQQQfzAjE+nyxSg4VNlKyOJmaGoS6tJKo3eXb6114gq3bTCe1Bxr4SCUmTkGnLKkpcAxI4ANN2ypQAAwREkTNO20yUjIMdx2oOpC9+YIHJBoyDsJnk5BpSQn245r2CIIkcigVgCRmvJVuglO32Nc2kfniujm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Umro je inženjer, profesor i akademik Kirilo Savić - Fondacija Srpski leg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172" y="357166"/>
            <a:ext cx="3357586" cy="493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Одликовања</a:t>
            </a:r>
            <a:endParaRPr lang="en-US" sz="4400" dirty="0"/>
          </a:p>
        </p:txBody>
      </p:sp>
      <p:sp>
        <p:nvSpPr>
          <p:cNvPr id="6" name="Picture Placeholder 5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8" y="2571744"/>
            <a:ext cx="3474865" cy="2643206"/>
          </a:xfrm>
        </p:spPr>
        <p:txBody>
          <a:bodyPr/>
          <a:lstStyle/>
          <a:p>
            <a:r>
              <a:rPr lang="ru-RU" sz="3600" dirty="0"/>
              <a:t>1938. Орденом југословенске круне </a:t>
            </a:r>
            <a:r>
              <a:rPr lang="sr-Latn-RS" sz="3600" dirty="0"/>
              <a:t>III</a:t>
            </a:r>
            <a:r>
              <a:rPr lang="ru-RU" sz="3600" dirty="0"/>
              <a:t> реда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4" descr="Орден Круне — Википедиј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694" y="1943632"/>
            <a:ext cx="5643602" cy="395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800" b="1" dirty="0"/>
              <a:t>Кирило Савић </a:t>
            </a:r>
            <a:endParaRPr lang="en-US" sz="4800" b="1" dirty="0"/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6620342"/>
              </p:ext>
            </p:extLst>
          </p:nvPr>
        </p:nvGraphicFramePr>
        <p:xfrm>
          <a:off x="1308066" y="1928802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www.sanu.ac.rs/wp-content/uploads/2019/08/SavicKirilo_F-7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1668" y="1785926"/>
            <a:ext cx="3599854" cy="4495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6562" y="1571612"/>
            <a:ext cx="10644262" cy="4600588"/>
          </a:xfrm>
        </p:spPr>
        <p:txBody>
          <a:bodyPr>
            <a:normAutofit/>
          </a:bodyPr>
          <a:lstStyle/>
          <a:p>
            <a:r>
              <a:rPr lang="ru-RU" sz="3600" dirty="0"/>
              <a:t>Кирило Савић био је грађевински инжењер, професор универзитета и академик. Као инжењерски капетан учествовао је у Балканским ратовима и Првом светском рату.</a:t>
            </a:r>
            <a:endParaRPr lang="en-US" sz="3600" dirty="0"/>
          </a:p>
        </p:txBody>
      </p:sp>
      <p:pic>
        <p:nvPicPr>
          <p:cNvPr id="9218" name="Picture 2" descr="BALKANSKI RATO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800" y="4788744"/>
            <a:ext cx="3714776" cy="1920350"/>
          </a:xfrm>
          <a:prstGeom prst="rect">
            <a:avLst/>
          </a:prstGeom>
          <a:noFill/>
        </p:spPr>
      </p:pic>
      <p:pic>
        <p:nvPicPr>
          <p:cNvPr id="9220" name="Picture 4" descr="Nis Arhitektura - Arhitekta Jov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710" y="4000504"/>
            <a:ext cx="3594082" cy="1980489"/>
          </a:xfrm>
          <a:prstGeom prst="rect">
            <a:avLst/>
          </a:prstGeom>
          <a:noFill/>
        </p:spPr>
      </p:pic>
      <p:sp>
        <p:nvSpPr>
          <p:cNvPr id="9224" name="AutoShape 8" descr="Umro je inženjer, profesor i akademik Kirilo Savić - Fondacija Srpski leg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Umro je inženjer, profesor i akademik Kirilo Savić - Fondacija Srpski leg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 descr="Prvi svetski rat – slava našim precima! | Kaleidosk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24" y="4714884"/>
            <a:ext cx="2928958" cy="196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800" dirty="0"/>
              <a:t>Школовање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6562" y="1905000"/>
            <a:ext cx="10358510" cy="4267200"/>
          </a:xfrm>
        </p:spPr>
        <p:txBody>
          <a:bodyPr>
            <a:normAutofit/>
          </a:bodyPr>
          <a:lstStyle/>
          <a:p>
            <a:r>
              <a:rPr lang="ru-RU" sz="3200" dirty="0"/>
              <a:t>У Ивањици</a:t>
            </a:r>
            <a:r>
              <a:rPr lang="sr-Latn-RS" sz="3200" dirty="0"/>
              <a:t> </a:t>
            </a:r>
            <a:r>
              <a:rPr lang="ru-RU" sz="3200" dirty="0"/>
              <a:t>је завршио основну школу. Првих шест разреда гимназије завршио је у Ужицу, а преостала два у Београду. Технички факултет грађевинског смера завршио је у Београду 1892. године. По завршетку факултета, а према уобичајеној пракси Министарства грађевине Србије, упућен је на даље усавршавање на Високу техничку школу  у Берлину коју је са одличним успехом завршио 1896. године.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000" dirty="0"/>
              <a:t>Рад и стваралаштво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1844" y="1628874"/>
            <a:ext cx="10930014" cy="5000659"/>
          </a:xfrm>
        </p:spPr>
        <p:txBody>
          <a:bodyPr>
            <a:normAutofit/>
          </a:bodyPr>
          <a:lstStyle/>
          <a:p>
            <a:r>
              <a:rPr lang="ru-RU" sz="2800" dirty="0"/>
              <a:t>По повратку у Београд упућен је од истог Министарства на практичне радове у Русију где се бавио пројектовањем и грађењем великих железничких пруга и објеката.Једна од таквих била је железничка пруга Тифлис-Карс на Кавказу.Јануара 1899. вратио се у Србију. У Министарству грађевине радио је на пројектовању и изградњи мостова и других грађевинских објеката.За Русију је 1902. године радио на изградњи железничке пруге Александропољ-Ереван-Джуљфа. </a:t>
            </a:r>
            <a:endParaRPr lang="en-US" sz="2800" dirty="0"/>
          </a:p>
        </p:txBody>
      </p:sp>
      <p:pic>
        <p:nvPicPr>
          <p:cNvPr id="6146" name="Picture 2" descr="Железница - Wikiw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10" y="4929198"/>
            <a:ext cx="3000396" cy="1687723"/>
          </a:xfrm>
          <a:prstGeom prst="rect">
            <a:avLst/>
          </a:prstGeom>
          <a:noFill/>
        </p:spPr>
      </p:pic>
      <p:pic>
        <p:nvPicPr>
          <p:cNvPr id="6148" name="Picture 4" descr="Pogledajte kako je izgledala izgradnja mosta na Tari 1938. :: Istor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990" y="4499318"/>
            <a:ext cx="2771764" cy="2139608"/>
          </a:xfrm>
          <a:prstGeom prst="rect">
            <a:avLst/>
          </a:prstGeom>
          <a:noFill/>
        </p:spPr>
      </p:pic>
      <p:pic>
        <p:nvPicPr>
          <p:cNvPr id="6150" name="Picture 6" descr="Betonski segmentni mostovi - Gradjevinarstvo.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7024" y="4857760"/>
            <a:ext cx="3571900" cy="1783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400" dirty="0"/>
              <a:t>Утицај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58" y="1714488"/>
            <a:ext cx="11644394" cy="5143512"/>
          </a:xfrm>
        </p:spPr>
        <p:txBody>
          <a:bodyPr>
            <a:normAutofit/>
          </a:bodyPr>
          <a:lstStyle/>
          <a:p>
            <a:r>
              <a:rPr lang="ru-RU" sz="3200" dirty="0"/>
              <a:t>Својим укупним деловањем и начином мишљења одлучујуће је утицао на систем развоја наших железница између два рата, при чему је сва своја искуства и научна знања ставио у службу своје земље. Утицао је на формирање лика грађевинског инжењера београдског Универзитета преносећи на своје студенте своје искуство пројектанта, градитеља и научника. Кирило Савић се није активно бавио политиком мада је припадао земљорадничкој странци и као угледан научник био члан главног одбора ове странке</a:t>
            </a:r>
            <a:r>
              <a:rPr lang="ru-RU" sz="3200"/>
              <a:t>. Схв</a:t>
            </a:r>
            <a:r>
              <a:rPr lang="en-US" sz="3200"/>
              <a:t>a</a:t>
            </a:r>
            <a:r>
              <a:rPr lang="ru-RU" sz="3200"/>
              <a:t>тао </a:t>
            </a:r>
            <a:r>
              <a:rPr lang="ru-RU" sz="3200" dirty="0"/>
              <a:t>је тежак положај сељака и борио се да се поправи стање овог најширег слоја народа.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400" dirty="0"/>
              <a:t>Утицај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38" y="1714488"/>
            <a:ext cx="10572824" cy="4714908"/>
          </a:xfrm>
        </p:spPr>
        <p:txBody>
          <a:bodyPr>
            <a:normAutofit/>
          </a:bodyPr>
          <a:lstStyle/>
          <a:p>
            <a:r>
              <a:rPr lang="ru-RU" sz="2800" dirty="0"/>
              <a:t>Допринос Кирила Савића научном развоју железница и железничке технике је огроман о чему сведоче многобројна научна и друштвена признања која трају и данас међу његовим следбеницима и делима која је за собом оставио.</a:t>
            </a:r>
          </a:p>
          <a:p>
            <a:endParaRPr lang="ru-RU" sz="2800" dirty="0"/>
          </a:p>
          <a:p>
            <a:r>
              <a:rPr lang="ru-RU" sz="2800" dirty="0"/>
              <a:t>Српска академија наука и уметности изабрала га је 1948. за дописног члана.</a:t>
            </a:r>
          </a:p>
          <a:p>
            <a:r>
              <a:rPr lang="ru-RU" sz="2800" dirty="0"/>
              <a:t>Техничка велика школа у Београду промовисала га је за почасног доктора техничких наука.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4400" dirty="0"/>
              <a:t>Утицај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96" y="1714488"/>
            <a:ext cx="10429918" cy="4857784"/>
          </a:xfrm>
        </p:spPr>
        <p:txBody>
          <a:bodyPr>
            <a:normAutofit/>
          </a:bodyPr>
          <a:lstStyle/>
          <a:p>
            <a:r>
              <a:rPr lang="ru-RU" sz="2800" dirty="0"/>
              <a:t>Једна улица на Вождовцу од 1965. носи његово име.</a:t>
            </a:r>
            <a:endParaRPr lang="sr-Latn-RS" sz="2800" dirty="0"/>
          </a:p>
          <a:p>
            <a:pPr>
              <a:buNone/>
            </a:pPr>
            <a:endParaRPr lang="ru-RU" sz="2800" dirty="0"/>
          </a:p>
          <a:p>
            <a:r>
              <a:rPr lang="ru-RU" sz="2800" dirty="0"/>
              <a:t>Једна од основних школа у Ивањици носи његово име.</a:t>
            </a:r>
            <a:endParaRPr lang="sr-Latn-RS" sz="2800" dirty="0"/>
          </a:p>
          <a:p>
            <a:pPr>
              <a:buNone/>
            </a:pPr>
            <a:endParaRPr lang="sr-Latn-RS" sz="2800" dirty="0"/>
          </a:p>
          <a:p>
            <a:r>
              <a:rPr lang="ru-RU" sz="2800" dirty="0"/>
              <a:t>Некадашњи Железнички институт у Београду преименован је 1969. у Институт „Кирило Савић“.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25602" name="Picture 2" descr="Zaposleni u Institutu &quot;Kirilo Savić&quot; stupaju danas u štraj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4676" y="5000636"/>
            <a:ext cx="2857520" cy="1594007"/>
          </a:xfrm>
          <a:prstGeom prst="rect">
            <a:avLst/>
          </a:prstGeom>
          <a:noFill/>
        </p:spPr>
      </p:pic>
      <p:pic>
        <p:nvPicPr>
          <p:cNvPr id="25604" name="Picture 4" descr="KIRILO SAVIĆ - Gradjevinarstvo.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876" y="5072074"/>
            <a:ext cx="2857520" cy="1556009"/>
          </a:xfrm>
          <a:prstGeom prst="rect">
            <a:avLst/>
          </a:prstGeom>
          <a:noFill/>
        </p:spPr>
      </p:pic>
      <p:pic>
        <p:nvPicPr>
          <p:cNvPr id="25606" name="Picture 6" descr="Preko deset projekata u OŠ“Kirilo Savić“ (VIDEO) – Info LI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148" y="5000636"/>
            <a:ext cx="3571900" cy="16867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Одликовања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686" y="1785926"/>
            <a:ext cx="3957679" cy="3500462"/>
          </a:xfrm>
        </p:spPr>
        <p:txBody>
          <a:bodyPr>
            <a:normAutofit/>
          </a:bodyPr>
          <a:lstStyle/>
          <a:p>
            <a:r>
              <a:rPr lang="ru-RU" sz="3600" dirty="0"/>
              <a:t>Одликован је 1915. године орденом Белог орла са мачевима </a:t>
            </a:r>
            <a:r>
              <a:rPr lang="sr-Latn-RS" sz="3600" dirty="0"/>
              <a:t>V</a:t>
            </a:r>
            <a:r>
              <a:rPr lang="ru-RU" sz="3600" dirty="0"/>
              <a:t> реда</a:t>
            </a:r>
            <a:endParaRPr lang="sr-Latn-RS" sz="36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 descr="Orden belog orl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28" y="1966842"/>
            <a:ext cx="5643602" cy="3963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02804846_win32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68</TotalTime>
  <Words>403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tf02804846_win32</vt:lpstr>
      <vt:lpstr>Кирило Савић </vt:lpstr>
      <vt:lpstr>Кирило Савић </vt:lpstr>
      <vt:lpstr>PowerPoint Presentation</vt:lpstr>
      <vt:lpstr>Школовање</vt:lpstr>
      <vt:lpstr>Рад и стваралаштво</vt:lpstr>
      <vt:lpstr>Утицај</vt:lpstr>
      <vt:lpstr>Утицај</vt:lpstr>
      <vt:lpstr>Утицај</vt:lpstr>
      <vt:lpstr>Одликовања</vt:lpstr>
      <vt:lpstr>Одликовања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Кирило Савић</dc:title>
  <dc:creator>Dell</dc:creator>
  <cp:lastModifiedBy>Unknown User</cp:lastModifiedBy>
  <cp:revision>10</cp:revision>
  <dcterms:created xsi:type="dcterms:W3CDTF">2021-01-19T16:54:34Z</dcterms:created>
  <dcterms:modified xsi:type="dcterms:W3CDTF">2021-01-25T19:02:14Z</dcterms:modified>
</cp:coreProperties>
</file>